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6" r:id="rId1"/>
  </p:sldMasterIdLst>
  <p:notesMasterIdLst>
    <p:notesMasterId r:id="rId4"/>
  </p:notesMasterIdLst>
  <p:sldIdLst>
    <p:sldId id="258" r:id="rId2"/>
    <p:sldId id="257" r:id="rId3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関根 通陽" initials="関根" lastIdx="2" clrIdx="0">
    <p:extLst>
      <p:ext uri="{19B8F6BF-5375-455C-9EA6-DF929625EA0E}">
        <p15:presenceInfo xmlns:p15="http://schemas.microsoft.com/office/powerpoint/2012/main" userId="S-1-5-21-825385695-2846434591-4248878860-84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1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59D86-4398-435E-9FE3-A9464FDDD29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33488"/>
            <a:ext cx="23066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9800"/>
            <a:ext cx="5389563" cy="3886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7B308-1416-484E-8BCA-A98A1B706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75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165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6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04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59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5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165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1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18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544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637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24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4BAC8-C8E4-480D-8F92-BCE5A2D91ABF}" type="datetimeFigureOut">
              <a:rPr kumimoji="1" lang="ja-JP" altLang="en-US" smtClean="0"/>
              <a:t>2022/1/11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2F751-8892-421D-87D0-FE852F5605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30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2A75DFE-A505-4FB9-BF62-30199FDF9B96}"/>
              </a:ext>
            </a:extLst>
          </p:cNvPr>
          <p:cNvSpPr/>
          <p:nvPr/>
        </p:nvSpPr>
        <p:spPr>
          <a:xfrm>
            <a:off x="3875153" y="2279449"/>
            <a:ext cx="2568103" cy="17045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kumimoji="1" lang="ja-JP" altLang="en-US" sz="2000">
                <a:solidFill>
                  <a:schemeClr val="tx1"/>
                </a:solidFill>
              </a:rPr>
              <a:t>展示物写真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105" name="正方形/長方形 526">
            <a:extLst>
              <a:ext uri="{FF2B5EF4-FFF2-40B4-BE49-F238E27FC236}">
                <a16:creationId xmlns:a16="http://schemas.microsoft.com/office/drawing/2014/main" id="{42900809-9906-49C9-8523-F1F2056CF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421" y="677997"/>
            <a:ext cx="6032835" cy="638175"/>
          </a:xfrm>
          <a:prstGeom prst="rect">
            <a:avLst/>
          </a:prstGeom>
          <a:gradFill rotWithShape="1">
            <a:gsLst>
              <a:gs pos="0">
                <a:srgbClr val="FFBE86"/>
              </a:gs>
              <a:gs pos="35001">
                <a:srgbClr val="FFD0AA"/>
              </a:gs>
              <a:gs pos="100000">
                <a:srgbClr val="FFEBDB"/>
              </a:gs>
            </a:gsLst>
            <a:lin ang="16200000" scaled="1"/>
          </a:gradFill>
          <a:ln w="9525">
            <a:solidFill>
              <a:srgbClr val="F68C36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ワーク</a:t>
            </a:r>
            <a:r>
              <a:rPr kumimoji="0" lang="ja-JP" altLang="ja-JP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シート</a:t>
            </a:r>
            <a:r>
              <a:rPr kumimoji="0" lang="ja-JP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（</a:t>
            </a:r>
            <a:r>
              <a:rPr kumimoji="0" lang="ja-JP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○○○</a:t>
            </a:r>
            <a:r>
              <a:rPr kumimoji="0" lang="ja-JP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）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テキスト ボックス 527">
            <a:extLst>
              <a:ext uri="{FF2B5EF4-FFF2-40B4-BE49-F238E27FC236}">
                <a16:creationId xmlns:a16="http://schemas.microsoft.com/office/drawing/2014/main" id="{7F9F341B-3A66-4C38-9869-673026232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5153" y="114303"/>
            <a:ext cx="2905125" cy="391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76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[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資料</a:t>
            </a:r>
            <a:r>
              <a:rPr kumimoji="0" lang="en-US" altLang="ja-JP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3-2]</a:t>
            </a: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　　　　　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pPr marL="0" marR="0" lvl="0" indent="76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メイリオ" panose="020B0604030504040204" pitchFamily="50" charset="-128"/>
              </a:rPr>
              <a:t>かはくの展示でご当地巡り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57" name="テキスト ボックス 2256">
            <a:extLst>
              <a:ext uri="{FF2B5EF4-FFF2-40B4-BE49-F238E27FC236}">
                <a16:creationId xmlns:a16="http://schemas.microsoft.com/office/drawing/2014/main" id="{661220A0-E0AD-4C86-AA05-218AC93D9FEE}"/>
              </a:ext>
            </a:extLst>
          </p:cNvPr>
          <p:cNvSpPr txBox="1"/>
          <p:nvPr/>
        </p:nvSpPr>
        <p:spPr>
          <a:xfrm>
            <a:off x="4353710" y="9625965"/>
            <a:ext cx="2518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裏面で答え合わせをしよう！</a:t>
            </a:r>
          </a:p>
        </p:txBody>
      </p:sp>
      <p:sp>
        <p:nvSpPr>
          <p:cNvPr id="2259" name="直角三角形 2258">
            <a:extLst>
              <a:ext uri="{FF2B5EF4-FFF2-40B4-BE49-F238E27FC236}">
                <a16:creationId xmlns:a16="http://schemas.microsoft.com/office/drawing/2014/main" id="{803F9C48-C959-4DEC-9EC6-87A6B466423D}"/>
              </a:ext>
            </a:extLst>
          </p:cNvPr>
          <p:cNvSpPr/>
          <p:nvPr/>
        </p:nvSpPr>
        <p:spPr>
          <a:xfrm rot="16200000">
            <a:off x="6686437" y="9732959"/>
            <a:ext cx="180014" cy="16311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" name="オブジェクト 4">
            <a:extLst>
              <a:ext uri="{FF2B5EF4-FFF2-40B4-BE49-F238E27FC236}">
                <a16:creationId xmlns:a16="http://schemas.microsoft.com/office/drawing/2014/main" id="{6FE73048-1FA4-4491-B30E-1ECC49F84C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3" y="3175"/>
          <a:ext cx="200977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Acrobat Document" r:id="rId3" imgW="8095898" imgH="1885822" progId="AcroExch.Document.DC">
                  <p:embed/>
                </p:oleObj>
              </mc:Choice>
              <mc:Fallback>
                <p:oleObj name="Acrobat Document" r:id="rId3" imgW="8095898" imgH="1885822" progId="AcroExch.Document.DC">
                  <p:embed/>
                  <p:pic>
                    <p:nvPicPr>
                      <p:cNvPr id="5" name="オブジェクト 4">
                        <a:extLst>
                          <a:ext uri="{FF2B5EF4-FFF2-40B4-BE49-F238E27FC236}">
                            <a16:creationId xmlns:a16="http://schemas.microsoft.com/office/drawing/2014/main" id="{6FE73048-1FA4-4491-B30E-1ECC49F84C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3" y="3175"/>
                        <a:ext cx="200977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48" name="Rectangle 213">
            <a:extLst>
              <a:ext uri="{FF2B5EF4-FFF2-40B4-BE49-F238E27FC236}">
                <a16:creationId xmlns:a16="http://schemas.microsoft.com/office/drawing/2014/main" id="{DA52974D-91D2-414F-8D9D-93C4AA216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65" y="1544086"/>
            <a:ext cx="493596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  <a:cs typeface="ＭＳ 明朝" panose="02020609040205080304" pitchFamily="17" charset="-128"/>
              </a:rPr>
              <a:t>　○○○</a:t>
            </a:r>
            <a:r>
              <a:rPr lang="ja-JP" altLang="en-US" dirty="0">
                <a:latin typeface="07やさしさゴシック" panose="02000600000000000000" pitchFamily="50" charset="-128"/>
                <a:ea typeface="07やさしさゴシック" panose="02000600000000000000" pitchFamily="50" charset="-128"/>
                <a:cs typeface="ＭＳ 明朝" panose="02020609040205080304" pitchFamily="17" charset="-128"/>
              </a:rPr>
              <a:t>にゆかりのある展示はどれだろう。</a:t>
            </a:r>
            <a:endParaRPr lang="en-US" altLang="ja-JP" dirty="0">
              <a:latin typeface="07やさしさゴシック" panose="02000600000000000000" pitchFamily="50" charset="-128"/>
              <a:ea typeface="07やさしさゴシック" panose="02000600000000000000" pitchFamily="50" charset="-128"/>
              <a:cs typeface="ＭＳ 明朝" panose="02020609040205080304" pitchFamily="17" charset="-128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　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都道府県別リストで探して○をつけよう。</a:t>
            </a:r>
            <a:endParaRPr kumimoji="0" lang="ja-JP" altLang="ja-JP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07やさしさゴシック" panose="02000600000000000000" pitchFamily="50" charset="-128"/>
              <a:ea typeface="07やさしさゴシック" panose="02000600000000000000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E83C036-F553-4E6D-948E-5794CE268867}"/>
              </a:ext>
            </a:extLst>
          </p:cNvPr>
          <p:cNvGrpSpPr/>
          <p:nvPr/>
        </p:nvGrpSpPr>
        <p:grpSpPr>
          <a:xfrm>
            <a:off x="583527" y="4432296"/>
            <a:ext cx="653205" cy="607454"/>
            <a:chOff x="429491" y="4419601"/>
            <a:chExt cx="653205" cy="607454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953B7BBC-6204-4EDD-B07B-1F9862982285}"/>
                </a:ext>
              </a:extLst>
            </p:cNvPr>
            <p:cNvSpPr/>
            <p:nvPr/>
          </p:nvSpPr>
          <p:spPr>
            <a:xfrm>
              <a:off x="429491" y="4419601"/>
              <a:ext cx="653205" cy="6074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8114F569-0AA0-4247-9137-6CDF74269A3B}"/>
                </a:ext>
              </a:extLst>
            </p:cNvPr>
            <p:cNvSpPr/>
            <p:nvPr/>
          </p:nvSpPr>
          <p:spPr>
            <a:xfrm>
              <a:off x="540698" y="4498729"/>
              <a:ext cx="430790" cy="449199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5D527FE-EE92-4470-9360-F9D85CB49656}"/>
              </a:ext>
            </a:extLst>
          </p:cNvPr>
          <p:cNvSpPr/>
          <p:nvPr/>
        </p:nvSpPr>
        <p:spPr>
          <a:xfrm>
            <a:off x="1236731" y="4432296"/>
            <a:ext cx="2026106" cy="6074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（展示資料名）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1FE499A1-32FD-4A73-8422-A74FB7650572}"/>
              </a:ext>
            </a:extLst>
          </p:cNvPr>
          <p:cNvGrpSpPr/>
          <p:nvPr/>
        </p:nvGrpSpPr>
        <p:grpSpPr>
          <a:xfrm>
            <a:off x="3907416" y="4419601"/>
            <a:ext cx="653205" cy="607454"/>
            <a:chOff x="429491" y="4419601"/>
            <a:chExt cx="653205" cy="607454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C7FB55B8-64E0-4382-A158-E1A534402784}"/>
                </a:ext>
              </a:extLst>
            </p:cNvPr>
            <p:cNvSpPr/>
            <p:nvPr/>
          </p:nvSpPr>
          <p:spPr>
            <a:xfrm>
              <a:off x="429491" y="4419601"/>
              <a:ext cx="653205" cy="6074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918C2F5F-806C-444C-899F-96EC7A79EE16}"/>
                </a:ext>
              </a:extLst>
            </p:cNvPr>
            <p:cNvSpPr/>
            <p:nvPr/>
          </p:nvSpPr>
          <p:spPr>
            <a:xfrm>
              <a:off x="540698" y="4498729"/>
              <a:ext cx="430790" cy="449199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29BDD3B-DA36-4CBC-967B-C17B07685325}"/>
              </a:ext>
            </a:extLst>
          </p:cNvPr>
          <p:cNvSpPr/>
          <p:nvPr/>
        </p:nvSpPr>
        <p:spPr>
          <a:xfrm>
            <a:off x="4560620" y="4419601"/>
            <a:ext cx="1978725" cy="6074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（展示資料名）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985CA17B-7605-4274-A1A1-55BDD04280DE}"/>
              </a:ext>
            </a:extLst>
          </p:cNvPr>
          <p:cNvGrpSpPr/>
          <p:nvPr/>
        </p:nvGrpSpPr>
        <p:grpSpPr>
          <a:xfrm>
            <a:off x="3907416" y="8058187"/>
            <a:ext cx="653205" cy="607454"/>
            <a:chOff x="429491" y="4419601"/>
            <a:chExt cx="653205" cy="607454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89DEC1B4-1A65-40ED-ACEF-D792A6BA0567}"/>
                </a:ext>
              </a:extLst>
            </p:cNvPr>
            <p:cNvSpPr/>
            <p:nvPr/>
          </p:nvSpPr>
          <p:spPr>
            <a:xfrm>
              <a:off x="429491" y="4419601"/>
              <a:ext cx="653205" cy="6074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E67E200D-6DA1-4084-9FF0-1F0307059297}"/>
                </a:ext>
              </a:extLst>
            </p:cNvPr>
            <p:cNvSpPr/>
            <p:nvPr/>
          </p:nvSpPr>
          <p:spPr>
            <a:xfrm>
              <a:off x="540698" y="4498729"/>
              <a:ext cx="430790" cy="449199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D6C6765-DC33-4A14-BD20-2D5CE895AF96}"/>
              </a:ext>
            </a:extLst>
          </p:cNvPr>
          <p:cNvSpPr/>
          <p:nvPr/>
        </p:nvSpPr>
        <p:spPr>
          <a:xfrm>
            <a:off x="4560620" y="8058187"/>
            <a:ext cx="1978725" cy="6074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（展示資料名）</a:t>
            </a: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8506B51D-1E42-49BE-90D9-1D705C3BD8B6}"/>
              </a:ext>
            </a:extLst>
          </p:cNvPr>
          <p:cNvGrpSpPr/>
          <p:nvPr/>
        </p:nvGrpSpPr>
        <p:grpSpPr>
          <a:xfrm>
            <a:off x="583527" y="8058187"/>
            <a:ext cx="653205" cy="607454"/>
            <a:chOff x="429491" y="4419601"/>
            <a:chExt cx="653205" cy="607454"/>
          </a:xfrm>
        </p:grpSpPr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E0D6B4A6-6C38-4104-9A5E-3BEBEAE50D3A}"/>
                </a:ext>
              </a:extLst>
            </p:cNvPr>
            <p:cNvSpPr/>
            <p:nvPr/>
          </p:nvSpPr>
          <p:spPr>
            <a:xfrm>
              <a:off x="429491" y="4419601"/>
              <a:ext cx="653205" cy="6074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楕円 29">
              <a:extLst>
                <a:ext uri="{FF2B5EF4-FFF2-40B4-BE49-F238E27FC236}">
                  <a16:creationId xmlns:a16="http://schemas.microsoft.com/office/drawing/2014/main" id="{D0FF396B-A454-4C67-9EE1-DBB0830CA189}"/>
                </a:ext>
              </a:extLst>
            </p:cNvPr>
            <p:cNvSpPr/>
            <p:nvPr/>
          </p:nvSpPr>
          <p:spPr>
            <a:xfrm>
              <a:off x="540698" y="4498729"/>
              <a:ext cx="430790" cy="449199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3D3EF77-A386-4540-87A2-9FADA32B801C}"/>
              </a:ext>
            </a:extLst>
          </p:cNvPr>
          <p:cNvSpPr/>
          <p:nvPr/>
        </p:nvSpPr>
        <p:spPr>
          <a:xfrm>
            <a:off x="1236731" y="8058187"/>
            <a:ext cx="2096549" cy="6074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（展示資料名）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CFFF51CF-D32C-42B6-B821-4666D783A0E0}"/>
              </a:ext>
            </a:extLst>
          </p:cNvPr>
          <p:cNvSpPr/>
          <p:nvPr/>
        </p:nvSpPr>
        <p:spPr>
          <a:xfrm>
            <a:off x="3875153" y="6069293"/>
            <a:ext cx="2568103" cy="17045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kumimoji="1" lang="ja-JP" altLang="en-US" sz="2000">
                <a:solidFill>
                  <a:schemeClr val="tx1"/>
                </a:solidFill>
              </a:rPr>
              <a:t>展示物写真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1253B6C-4416-4381-ACF3-028DEE09417A}"/>
              </a:ext>
            </a:extLst>
          </p:cNvPr>
          <p:cNvSpPr/>
          <p:nvPr/>
        </p:nvSpPr>
        <p:spPr>
          <a:xfrm>
            <a:off x="694734" y="6069293"/>
            <a:ext cx="2568103" cy="17045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kumimoji="1" lang="ja-JP" altLang="en-US" sz="2000" dirty="0">
                <a:solidFill>
                  <a:schemeClr val="tx1"/>
                </a:solidFill>
              </a:rPr>
              <a:t>展示物写真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D9F4506-9124-497F-8AE3-80BD688F76FF}"/>
              </a:ext>
            </a:extLst>
          </p:cNvPr>
          <p:cNvSpPr/>
          <p:nvPr/>
        </p:nvSpPr>
        <p:spPr>
          <a:xfrm>
            <a:off x="730486" y="2279449"/>
            <a:ext cx="2568103" cy="17045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kumimoji="1" lang="ja-JP" altLang="en-US" sz="2000" dirty="0">
                <a:solidFill>
                  <a:schemeClr val="tx1"/>
                </a:solidFill>
              </a:rPr>
              <a:t>展示物写真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37" name="吹き出し: 線 36">
            <a:extLst>
              <a:ext uri="{FF2B5EF4-FFF2-40B4-BE49-F238E27FC236}">
                <a16:creationId xmlns:a16="http://schemas.microsoft.com/office/drawing/2014/main" id="{4CFEF9B4-93BA-445D-87FF-2A884AC1F331}"/>
              </a:ext>
            </a:extLst>
          </p:cNvPr>
          <p:cNvSpPr/>
          <p:nvPr/>
        </p:nvSpPr>
        <p:spPr>
          <a:xfrm>
            <a:off x="1597401" y="2090164"/>
            <a:ext cx="2963219" cy="1084578"/>
          </a:xfrm>
          <a:prstGeom prst="borderCallout1">
            <a:avLst>
              <a:gd name="adj1" fmla="val 16627"/>
              <a:gd name="adj2" fmla="val -4193"/>
              <a:gd name="adj3" fmla="val 838"/>
              <a:gd name="adj4" fmla="val -22058"/>
            </a:avLst>
          </a:prstGeom>
          <a:solidFill>
            <a:schemeClr val="bg1"/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「都道府県別リスト」を「展示室」に変えれば、</a:t>
            </a:r>
            <a:endParaRPr kumimoji="1" lang="en-US" altLang="ja-JP" sz="1200" dirty="0">
              <a:solidFill>
                <a:sysClr val="windowText" lastClr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20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科博で実物を見ながら自作のワークシートを楽しめます。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5DFE934C-8A9A-48D6-9824-1F07F7A1F446}"/>
              </a:ext>
            </a:extLst>
          </p:cNvPr>
          <p:cNvSpPr/>
          <p:nvPr/>
        </p:nvSpPr>
        <p:spPr>
          <a:xfrm>
            <a:off x="114542" y="5466093"/>
            <a:ext cx="1790215" cy="83958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都道府県別リストで展示資料を選び、写真を貼る。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F3D2332-C02B-4750-954A-F8A8240EBA4D}"/>
              </a:ext>
            </a:extLst>
          </p:cNvPr>
          <p:cNvSpPr/>
          <p:nvPr/>
        </p:nvSpPr>
        <p:spPr>
          <a:xfrm>
            <a:off x="765656" y="3285568"/>
            <a:ext cx="5456188" cy="206936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ワークシートの作り方</a:t>
            </a:r>
            <a:r>
              <a:rPr kumimoji="1" lang="en-US" altLang="ja-JP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①都道府県別リストから展示資料を</a:t>
            </a:r>
            <a:r>
              <a:rPr kumimoji="1" lang="en-US" altLang="ja-JP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</a:t>
            </a:r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つ選ぶ。</a:t>
            </a:r>
            <a:endParaRPr kumimoji="1"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77800"/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この時、</a:t>
            </a:r>
            <a:r>
              <a:rPr kumimoji="1" lang="en-US" altLang="ja-JP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kumimoji="1" lang="ja-JP" altLang="en-US" dirty="0" err="1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つを</a:t>
            </a:r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同じ都道府県、残り</a:t>
            </a:r>
            <a:r>
              <a:rPr kumimoji="1" lang="en-US" altLang="ja-JP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kumimoji="1" lang="ja-JP" altLang="en-US" dirty="0" err="1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つを</a:t>
            </a:r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違う都道府県から選ぶ。</a:t>
            </a:r>
            <a:endParaRPr kumimoji="1"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177800" indent="-177800"/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②選んだ展示資料について、都道府県別リストの写真や名前を入力。</a:t>
            </a:r>
            <a:endParaRPr kumimoji="1"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③裏面に、回答とエピソードなどを入力。</a:t>
            </a:r>
          </a:p>
        </p:txBody>
      </p:sp>
      <p:sp>
        <p:nvSpPr>
          <p:cNvPr id="39" name="吹き出し: 線 38">
            <a:extLst>
              <a:ext uri="{FF2B5EF4-FFF2-40B4-BE49-F238E27FC236}">
                <a16:creationId xmlns:a16="http://schemas.microsoft.com/office/drawing/2014/main" id="{99CFE90C-91C3-4AC9-A976-53C06963F23C}"/>
              </a:ext>
            </a:extLst>
          </p:cNvPr>
          <p:cNvSpPr/>
          <p:nvPr/>
        </p:nvSpPr>
        <p:spPr>
          <a:xfrm>
            <a:off x="2193547" y="227010"/>
            <a:ext cx="1681605" cy="582402"/>
          </a:xfrm>
          <a:prstGeom prst="borderCallout1">
            <a:avLst>
              <a:gd name="adj1" fmla="val 62418"/>
              <a:gd name="adj2" fmla="val 101219"/>
              <a:gd name="adj3" fmla="val 107289"/>
              <a:gd name="adj4" fmla="val 130998"/>
            </a:avLst>
          </a:prstGeom>
          <a:solidFill>
            <a:schemeClr val="bg1"/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ゆかりのある都道府県や地方を入力。</a:t>
            </a: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71735497-BDCF-40D3-8530-17E9002D4033}"/>
              </a:ext>
            </a:extLst>
          </p:cNvPr>
          <p:cNvCxnSpPr>
            <a:cxnSpLocks/>
          </p:cNvCxnSpPr>
          <p:nvPr/>
        </p:nvCxnSpPr>
        <p:spPr>
          <a:xfrm flipH="1">
            <a:off x="1003300" y="553295"/>
            <a:ext cx="1190250" cy="1084578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80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DFF0A944-2174-4710-B74F-DD6AD57F8CA0}"/>
              </a:ext>
            </a:extLst>
          </p:cNvPr>
          <p:cNvSpPr/>
          <p:nvPr/>
        </p:nvSpPr>
        <p:spPr>
          <a:xfrm>
            <a:off x="8121" y="4132014"/>
            <a:ext cx="6840000" cy="17177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094AD28-3DFB-4F48-BA3E-43A2F5873138}"/>
              </a:ext>
            </a:extLst>
          </p:cNvPr>
          <p:cNvSpPr/>
          <p:nvPr/>
        </p:nvSpPr>
        <p:spPr>
          <a:xfrm>
            <a:off x="143234" y="4384009"/>
            <a:ext cx="1817863" cy="12028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kumimoji="1" lang="ja-JP" altLang="en-US" sz="2000" dirty="0">
                <a:solidFill>
                  <a:schemeClr val="tx1"/>
                </a:solidFill>
              </a:rPr>
              <a:t>展示物写真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723D38FB-A9C6-49BF-863A-63B3949D0A12}"/>
              </a:ext>
            </a:extLst>
          </p:cNvPr>
          <p:cNvSpPr/>
          <p:nvPr/>
        </p:nvSpPr>
        <p:spPr>
          <a:xfrm>
            <a:off x="0" y="698831"/>
            <a:ext cx="6840000" cy="17176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0B1BAE99-D590-4E5F-B030-B30657E19B98}"/>
              </a:ext>
            </a:extLst>
          </p:cNvPr>
          <p:cNvCxnSpPr/>
          <p:nvPr/>
        </p:nvCxnSpPr>
        <p:spPr>
          <a:xfrm>
            <a:off x="0" y="5906814"/>
            <a:ext cx="68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A1B8078-6561-4E32-9251-1C05133AA519}"/>
              </a:ext>
            </a:extLst>
          </p:cNvPr>
          <p:cNvSpPr txBox="1"/>
          <p:nvPr/>
        </p:nvSpPr>
        <p:spPr>
          <a:xfrm>
            <a:off x="1961097" y="1033449"/>
            <a:ext cx="47237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展示物名</a:t>
            </a:r>
            <a:endParaRPr lang="en-US" altLang="ja-JP" sz="1600" b="1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1600" dirty="0"/>
              <a:t>常設展示データベース等の解説または</a:t>
            </a:r>
            <a:endParaRPr lang="en-US" altLang="ja-JP" sz="1600" dirty="0"/>
          </a:p>
          <a:p>
            <a:r>
              <a:rPr lang="ja-JP" altLang="en-US" sz="1600" dirty="0"/>
              <a:t>標本・資料と各都道府県を結びつけるトピックスやエピソードを入力。</a:t>
            </a:r>
            <a:endParaRPr kumimoji="1" lang="ja-JP" altLang="en-US" sz="1200" dirty="0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B9E77655-A81C-4045-8720-2B3EB6BF1AA6}"/>
              </a:ext>
            </a:extLst>
          </p:cNvPr>
          <p:cNvSpPr/>
          <p:nvPr/>
        </p:nvSpPr>
        <p:spPr>
          <a:xfrm>
            <a:off x="-1238" y="2450475"/>
            <a:ext cx="6840000" cy="16611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B8B5593B-B3A4-4F68-B264-0342D6882DCF}"/>
              </a:ext>
            </a:extLst>
          </p:cNvPr>
          <p:cNvSpPr txBox="1"/>
          <p:nvPr/>
        </p:nvSpPr>
        <p:spPr>
          <a:xfrm>
            <a:off x="1988206" y="2703893"/>
            <a:ext cx="48326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展示物名</a:t>
            </a:r>
            <a:endParaRPr lang="en-US" altLang="ja-JP" sz="1600" b="1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1600" dirty="0"/>
              <a:t>常設展示データベース等の解説または</a:t>
            </a:r>
            <a:endParaRPr lang="en-US" altLang="ja-JP" sz="1600" dirty="0"/>
          </a:p>
          <a:p>
            <a:r>
              <a:rPr lang="ja-JP" altLang="en-US" sz="1600" dirty="0"/>
              <a:t>標本・資料と各都道府県を結びつけるトピックスやエピソードを入力。</a:t>
            </a:r>
            <a:endParaRPr kumimoji="1" lang="ja-JP" altLang="en-US" sz="1200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0AEBD9E2-CA66-468F-815A-C0D9EEDECB48}"/>
              </a:ext>
            </a:extLst>
          </p:cNvPr>
          <p:cNvSpPr txBox="1"/>
          <p:nvPr/>
        </p:nvSpPr>
        <p:spPr>
          <a:xfrm>
            <a:off x="2115184" y="4519123"/>
            <a:ext cx="45109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1600" b="1"/>
            </a:lvl1pPr>
          </a:lstStyle>
          <a:p>
            <a:r>
              <a:rPr lang="ja-JP" altLang="en-US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展示物名</a:t>
            </a:r>
            <a:endParaRPr lang="en-US" altLang="ja-JP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b="0" dirty="0"/>
              <a:t>常設展示データベース等の解説または</a:t>
            </a:r>
            <a:endParaRPr lang="en-US" altLang="ja-JP" b="0" dirty="0"/>
          </a:p>
          <a:p>
            <a:r>
              <a:rPr lang="ja-JP" altLang="en-US" b="0" dirty="0"/>
              <a:t>標本・資料と各都道府県を結びつけるトピックスやエピソードを入力。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CDAC4FD3-9334-4DB5-BE10-45A258846478}"/>
              </a:ext>
            </a:extLst>
          </p:cNvPr>
          <p:cNvSpPr/>
          <p:nvPr/>
        </p:nvSpPr>
        <p:spPr>
          <a:xfrm>
            <a:off x="0" y="0"/>
            <a:ext cx="6858000" cy="64851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答え合わせ</a:t>
            </a:r>
          </a:p>
        </p:txBody>
      </p:sp>
      <p:sp>
        <p:nvSpPr>
          <p:cNvPr id="25" name="雲 24">
            <a:extLst>
              <a:ext uri="{FF2B5EF4-FFF2-40B4-BE49-F238E27FC236}">
                <a16:creationId xmlns:a16="http://schemas.microsoft.com/office/drawing/2014/main" id="{C1267E6B-C7FD-4B86-B6D3-40C2E3C8C44F}"/>
              </a:ext>
            </a:extLst>
          </p:cNvPr>
          <p:cNvSpPr/>
          <p:nvPr/>
        </p:nvSpPr>
        <p:spPr>
          <a:xfrm>
            <a:off x="-1238" y="6092627"/>
            <a:ext cx="4991140" cy="1200001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ysClr val="windowText" lastClr="000000"/>
                </a:solidFill>
              </a:rPr>
              <a:t>ちなみに・・・</a:t>
            </a:r>
            <a:endParaRPr kumimoji="1" lang="en-US" altLang="ja-JP" dirty="0">
              <a:solidFill>
                <a:sysClr val="windowText" lastClr="000000"/>
              </a:solidFill>
            </a:endParaRPr>
          </a:p>
          <a:p>
            <a:r>
              <a:rPr kumimoji="1" lang="ja-JP" altLang="en-US" dirty="0">
                <a:solidFill>
                  <a:sysClr val="windowText" lastClr="000000"/>
                </a:solidFill>
              </a:rPr>
              <a:t>○○○は○○県です。</a:t>
            </a:r>
            <a:endParaRPr kumimoji="1" lang="en-US" altLang="ja-JP" dirty="0">
              <a:solidFill>
                <a:sysClr val="windowText" lastClr="000000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014AF4D-1445-43A3-B549-A239BE48C295}"/>
              </a:ext>
            </a:extLst>
          </p:cNvPr>
          <p:cNvSpPr/>
          <p:nvPr/>
        </p:nvSpPr>
        <p:spPr>
          <a:xfrm>
            <a:off x="143233" y="2666217"/>
            <a:ext cx="1817863" cy="12028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kumimoji="1" lang="ja-JP" altLang="en-US" sz="2000">
                <a:solidFill>
                  <a:schemeClr val="tx1"/>
                </a:solidFill>
              </a:rPr>
              <a:t>展示物写真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02C439A-0B23-4012-878D-E9B8372CD800}"/>
              </a:ext>
            </a:extLst>
          </p:cNvPr>
          <p:cNvSpPr/>
          <p:nvPr/>
        </p:nvSpPr>
        <p:spPr>
          <a:xfrm>
            <a:off x="143232" y="954470"/>
            <a:ext cx="1817863" cy="12028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kumimoji="1" lang="ja-JP" altLang="en-US" sz="2000">
                <a:solidFill>
                  <a:schemeClr val="tx1"/>
                </a:solidFill>
              </a:rPr>
              <a:t>展示物写真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F1F779A-2618-4F43-887C-F9CF2A2AD146}"/>
              </a:ext>
            </a:extLst>
          </p:cNvPr>
          <p:cNvSpPr/>
          <p:nvPr/>
        </p:nvSpPr>
        <p:spPr>
          <a:xfrm>
            <a:off x="143231" y="7644975"/>
            <a:ext cx="1817863" cy="12028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kumimoji="1" lang="ja-JP" altLang="en-US" sz="2000" dirty="0">
                <a:solidFill>
                  <a:schemeClr val="tx1"/>
                </a:solidFill>
              </a:rPr>
              <a:t>展示物写真</a:t>
            </a:r>
            <a:endParaRPr kumimoji="1"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11D6BBC-4CFF-4502-8887-C9979C3E886E}"/>
              </a:ext>
            </a:extLst>
          </p:cNvPr>
          <p:cNvSpPr txBox="1"/>
          <p:nvPr/>
        </p:nvSpPr>
        <p:spPr>
          <a:xfrm>
            <a:off x="2115183" y="7701984"/>
            <a:ext cx="45109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kumimoji="1" sz="1600" b="1"/>
            </a:lvl1pPr>
          </a:lstStyle>
          <a:p>
            <a:r>
              <a:rPr lang="ja-JP" altLang="en-US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展示物名</a:t>
            </a:r>
            <a:endParaRPr lang="en-US" altLang="ja-JP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b="0" dirty="0"/>
              <a:t>常設展示データベース等の解説または</a:t>
            </a:r>
            <a:endParaRPr lang="en-US" altLang="ja-JP" b="0" dirty="0"/>
          </a:p>
          <a:p>
            <a:r>
              <a:rPr lang="ja-JP" altLang="en-US" b="0" dirty="0"/>
              <a:t>標本・資料と各都道府県を結びつけるトピックスやエピソードを入力。</a:t>
            </a:r>
          </a:p>
        </p:txBody>
      </p:sp>
      <p:sp>
        <p:nvSpPr>
          <p:cNvPr id="22" name="吹き出し: 線 21">
            <a:extLst>
              <a:ext uri="{FF2B5EF4-FFF2-40B4-BE49-F238E27FC236}">
                <a16:creationId xmlns:a16="http://schemas.microsoft.com/office/drawing/2014/main" id="{7426EEBF-6A4D-4991-8590-427FF24A18F4}"/>
              </a:ext>
            </a:extLst>
          </p:cNvPr>
          <p:cNvSpPr/>
          <p:nvPr/>
        </p:nvSpPr>
        <p:spPr>
          <a:xfrm>
            <a:off x="3772475" y="5983450"/>
            <a:ext cx="2003536" cy="933921"/>
          </a:xfrm>
          <a:prstGeom prst="borderCallout1">
            <a:avLst>
              <a:gd name="adj1" fmla="val 39885"/>
              <a:gd name="adj2" fmla="val -3181"/>
              <a:gd name="adj3" fmla="val 72141"/>
              <a:gd name="adj4" fmla="val -37953"/>
            </a:avLst>
          </a:prstGeom>
          <a:solidFill>
            <a:schemeClr val="bg1"/>
          </a:solidFill>
          <a:ln w="38100">
            <a:solidFill>
              <a:schemeClr val="accent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ysClr val="windowText" lastClr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違う県から選んだ展示物についても、紹介。</a:t>
            </a:r>
          </a:p>
        </p:txBody>
      </p:sp>
    </p:spTree>
    <p:extLst>
      <p:ext uri="{BB962C8B-B14F-4D97-AF65-F5344CB8AC3E}">
        <p14:creationId xmlns:p14="http://schemas.microsoft.com/office/powerpoint/2010/main" val="3950898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2888</TotalTime>
  <Words>298</Words>
  <Application>Microsoft Office PowerPoint</Application>
  <PresentationFormat>A4 210 x 297 mm</PresentationFormat>
  <Paragraphs>43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07やさしさゴシック</vt:lpstr>
      <vt:lpstr>HGP創英角ﾎﾟｯﾌﾟ体</vt:lpstr>
      <vt:lpstr>ＭＳ 明朝</vt:lpstr>
      <vt:lpstr>Yu Gothic Medium</vt:lpstr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Office テーマ</vt:lpstr>
      <vt:lpstr>Acrobat Document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関根 通陽</dc:creator>
  <cp:lastModifiedBy>佐久間 徹</cp:lastModifiedBy>
  <cp:revision>123</cp:revision>
  <cp:lastPrinted>2022-01-10T01:38:08Z</cp:lastPrinted>
  <dcterms:created xsi:type="dcterms:W3CDTF">2021-07-15T05:07:39Z</dcterms:created>
  <dcterms:modified xsi:type="dcterms:W3CDTF">2022-01-11T07:12:08Z</dcterms:modified>
</cp:coreProperties>
</file>