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4"/>
  </p:notesMasterIdLst>
  <p:sldIdLst>
    <p:sldId id="258" r:id="rId2"/>
    <p:sldId id="257" r:id="rId3"/>
  </p:sldIdLst>
  <p:sldSz cx="6858000" cy="9906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関根 通陽" initials="関根" lastIdx="2" clrIdx="0">
    <p:extLst>
      <p:ext uri="{19B8F6BF-5375-455C-9EA6-DF929625EA0E}">
        <p15:presenceInfo xmlns:p15="http://schemas.microsoft.com/office/powerpoint/2012/main" userId="S-1-5-21-825385695-2846434591-4248878860-8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0" autoAdjust="0"/>
    <p:restoredTop sz="94660"/>
  </p:normalViewPr>
  <p:slideViewPr>
    <p:cSldViewPr snapToGrid="0">
      <p:cViewPr varScale="1">
        <p:scale>
          <a:sx n="62" d="100"/>
          <a:sy n="62" d="100"/>
        </p:scale>
        <p:origin x="15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3759D86-4398-435E-9FE3-A9464FDDD29F}" type="datetimeFigureOut">
              <a:rPr kumimoji="1" lang="ja-JP" altLang="en-US" smtClean="0"/>
              <a:t>2022/3/1</a:t>
            </a:fld>
            <a:endParaRPr kumimoji="1" lang="ja-JP" altLang="en-US"/>
          </a:p>
        </p:txBody>
      </p:sp>
      <p:sp>
        <p:nvSpPr>
          <p:cNvPr id="4" name="スライド イメージ プレースホルダー 3"/>
          <p:cNvSpPr>
            <a:spLocks noGrp="1" noRot="1" noChangeAspect="1"/>
          </p:cNvSpPr>
          <p:nvPr>
            <p:ph type="sldImg" idx="2"/>
          </p:nvPr>
        </p:nvSpPr>
        <p:spPr>
          <a:xfrm>
            <a:off x="2214563" y="1233488"/>
            <a:ext cx="23066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66D7B308-1416-484E-8BCA-A98A1B70631D}" type="slidenum">
              <a:rPr kumimoji="1" lang="ja-JP" altLang="en-US" smtClean="0"/>
              <a:t>‹#›</a:t>
            </a:fld>
            <a:endParaRPr kumimoji="1" lang="ja-JP" altLang="en-US"/>
          </a:p>
        </p:txBody>
      </p:sp>
    </p:spTree>
    <p:extLst>
      <p:ext uri="{BB962C8B-B14F-4D97-AF65-F5344CB8AC3E}">
        <p14:creationId xmlns:p14="http://schemas.microsoft.com/office/powerpoint/2010/main" val="39751754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30016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5536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49104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28659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09705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56616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0341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78418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15054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92463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68424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407330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正方形/長方形 526">
            <a:extLst>
              <a:ext uri="{FF2B5EF4-FFF2-40B4-BE49-F238E27FC236}">
                <a16:creationId xmlns:a16="http://schemas.microsoft.com/office/drawing/2014/main" id="{42900809-9906-49C9-8523-F1F2056CF707}"/>
              </a:ext>
            </a:extLst>
          </p:cNvPr>
          <p:cNvSpPr>
            <a:spLocks noChangeArrowheads="1"/>
          </p:cNvSpPr>
          <p:nvPr/>
        </p:nvSpPr>
        <p:spPr bwMode="auto">
          <a:xfrm>
            <a:off x="662053" y="700143"/>
            <a:ext cx="5734050" cy="638175"/>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2400" b="1" dirty="0">
                <a:latin typeface="Century" panose="02040604050505020304" pitchFamily="18" charset="0"/>
                <a:ea typeface="ＭＳ 明朝" panose="02020609040205080304" pitchFamily="17" charset="-128"/>
                <a:cs typeface="メイリオ" panose="020B0604030504040204" pitchFamily="50" charset="-128"/>
              </a:rPr>
              <a:t>ワーク</a:t>
            </a:r>
            <a:r>
              <a:rPr kumimoji="0" lang="ja-JP" altLang="ja-JP" sz="2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シート</a:t>
            </a:r>
            <a:r>
              <a:rPr kumimoji="0" lang="ja-JP" altLang="en-US" sz="2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（東京都版）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6" name="テキスト ボックス 527">
            <a:extLst>
              <a:ext uri="{FF2B5EF4-FFF2-40B4-BE49-F238E27FC236}">
                <a16:creationId xmlns:a16="http://schemas.microsoft.com/office/drawing/2014/main" id="{7F9F341B-3A66-4C38-9869-6730262322A2}"/>
              </a:ext>
            </a:extLst>
          </p:cNvPr>
          <p:cNvSpPr txBox="1">
            <a:spLocks noChangeArrowheads="1"/>
          </p:cNvSpPr>
          <p:nvPr/>
        </p:nvSpPr>
        <p:spPr bwMode="auto">
          <a:xfrm>
            <a:off x="3875153" y="114303"/>
            <a:ext cx="2905125" cy="39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76200" algn="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a:t>
            </a:r>
            <a:r>
              <a:rPr kumimoji="0" lang="ja-JP" altLang="en-US"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資料</a:t>
            </a:r>
            <a:r>
              <a:rPr kumimoji="0" lang="en-US" altLang="ja-JP" sz="1200" b="1" i="0" u="none" strike="noStrike" cap="none" normalizeH="0" baseline="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2-2]</a:t>
            </a:r>
            <a:r>
              <a:rPr kumimoji="0" lang="ja-JP"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　　　　　</a:t>
            </a:r>
            <a:endParaRPr kumimoji="0" lang="en-US"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endParaRPr>
          </a:p>
          <a:p>
            <a:pPr marL="0" marR="0" lvl="0" indent="76200" algn="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かはくの展示でご当地巡り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57" name="テキスト ボックス 2256">
            <a:extLst>
              <a:ext uri="{FF2B5EF4-FFF2-40B4-BE49-F238E27FC236}">
                <a16:creationId xmlns:a16="http://schemas.microsoft.com/office/drawing/2014/main" id="{661220A0-E0AD-4C86-AA05-218AC93D9FEE}"/>
              </a:ext>
            </a:extLst>
          </p:cNvPr>
          <p:cNvSpPr txBox="1"/>
          <p:nvPr/>
        </p:nvSpPr>
        <p:spPr>
          <a:xfrm>
            <a:off x="4353710" y="9625965"/>
            <a:ext cx="2518638" cy="307777"/>
          </a:xfrm>
          <a:prstGeom prst="rect">
            <a:avLst/>
          </a:prstGeom>
          <a:noFill/>
        </p:spPr>
        <p:txBody>
          <a:bodyPr wrap="none" rtlCol="0">
            <a:spAutoFit/>
          </a:bodyPr>
          <a:lstStyle/>
          <a:p>
            <a:r>
              <a:rPr kumimoji="1" lang="ja-JP" altLang="en-US" sz="1400" dirty="0"/>
              <a:t>裏面で答え合わせをしよう！</a:t>
            </a:r>
          </a:p>
        </p:txBody>
      </p:sp>
      <p:sp>
        <p:nvSpPr>
          <p:cNvPr id="2259" name="直角三角形 2258">
            <a:extLst>
              <a:ext uri="{FF2B5EF4-FFF2-40B4-BE49-F238E27FC236}">
                <a16:creationId xmlns:a16="http://schemas.microsoft.com/office/drawing/2014/main" id="{803F9C48-C959-4DEC-9EC6-87A6B466423D}"/>
              </a:ext>
            </a:extLst>
          </p:cNvPr>
          <p:cNvSpPr/>
          <p:nvPr/>
        </p:nvSpPr>
        <p:spPr>
          <a:xfrm rot="16200000">
            <a:off x="6686437" y="9732959"/>
            <a:ext cx="180014" cy="16311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オブジェクト 4">
            <a:extLst>
              <a:ext uri="{FF2B5EF4-FFF2-40B4-BE49-F238E27FC236}">
                <a16:creationId xmlns:a16="http://schemas.microsoft.com/office/drawing/2014/main" id="{6FE73048-1FA4-4491-B30E-1ECC49F84C97}"/>
              </a:ext>
            </a:extLst>
          </p:cNvPr>
          <p:cNvGraphicFramePr>
            <a:graphicFrameLocks noChangeAspect="1"/>
          </p:cNvGraphicFramePr>
          <p:nvPr/>
        </p:nvGraphicFramePr>
        <p:xfrm>
          <a:off x="4763" y="3175"/>
          <a:ext cx="2009775" cy="468313"/>
        </p:xfrm>
        <a:graphic>
          <a:graphicData uri="http://schemas.openxmlformats.org/presentationml/2006/ole">
            <mc:AlternateContent xmlns:mc="http://schemas.openxmlformats.org/markup-compatibility/2006">
              <mc:Choice xmlns:v="urn:schemas-microsoft-com:vml" Requires="v">
                <p:oleObj spid="_x0000_s2069" name="Acrobat Document" r:id="rId3" imgW="8095898" imgH="1885822" progId="AcroExch.Document.DC">
                  <p:embed/>
                </p:oleObj>
              </mc:Choice>
              <mc:Fallback>
                <p:oleObj name="Acrobat Document" r:id="rId3" imgW="8095898" imgH="1885822" progId="AcroExch.Document.DC">
                  <p:embed/>
                  <p:pic>
                    <p:nvPicPr>
                      <p:cNvPr id="5" name="オブジェクト 4">
                        <a:extLst>
                          <a:ext uri="{FF2B5EF4-FFF2-40B4-BE49-F238E27FC236}">
                            <a16:creationId xmlns:a16="http://schemas.microsoft.com/office/drawing/2014/main" id="{6FE73048-1FA4-4491-B30E-1ECC49F84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3175"/>
                        <a:ext cx="2009775"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8" name="Rectangle 213">
            <a:extLst>
              <a:ext uri="{FF2B5EF4-FFF2-40B4-BE49-F238E27FC236}">
                <a16:creationId xmlns:a16="http://schemas.microsoft.com/office/drawing/2014/main" id="{DA52974D-91D2-414F-8D9D-93C4AA216D27}"/>
              </a:ext>
            </a:extLst>
          </p:cNvPr>
          <p:cNvSpPr>
            <a:spLocks noChangeArrowheads="1"/>
          </p:cNvSpPr>
          <p:nvPr/>
        </p:nvSpPr>
        <p:spPr bwMode="auto">
          <a:xfrm>
            <a:off x="-2965" y="1544086"/>
            <a:ext cx="5041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07やさしさゴシック" panose="02000600000000000000" pitchFamily="50" charset="-128"/>
                <a:ea typeface="07やさしさゴシック" panose="02000600000000000000" pitchFamily="50" charset="-128"/>
                <a:cs typeface="ＭＳ 明朝" panose="02020609040205080304" pitchFamily="17" charset="-128"/>
              </a:rPr>
              <a:t>　東京都にゆかりのある展示はどれだろう。</a:t>
            </a:r>
            <a:endParaRPr lang="en-US" altLang="ja-JP" dirty="0">
              <a:latin typeface="07やさしさゴシック" panose="02000600000000000000" pitchFamily="50" charset="-128"/>
              <a:ea typeface="07やさしさゴシック" panose="02000600000000000000" pitchFamily="50" charset="-128"/>
              <a:cs typeface="ＭＳ 明朝" panose="02020609040205080304" pitchFamily="17"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07やさしさゴシック" panose="02000600000000000000" pitchFamily="50" charset="-128"/>
                <a:ea typeface="07やさしさゴシック" panose="02000600000000000000" pitchFamily="50" charset="-128"/>
              </a:rPr>
              <a:t>　</a:t>
            </a:r>
            <a:r>
              <a:rPr kumimoji="0" lang="ja-JP" altLang="en-US"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rPr>
              <a:t>都道府県別リストで探して○をつけよう。</a:t>
            </a:r>
            <a:endParaRPr kumimoji="0" lang="ja-JP" altLang="ja-JP"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p:txBody>
      </p:sp>
      <p:grpSp>
        <p:nvGrpSpPr>
          <p:cNvPr id="6" name="グループ化 5">
            <a:extLst>
              <a:ext uri="{FF2B5EF4-FFF2-40B4-BE49-F238E27FC236}">
                <a16:creationId xmlns:a16="http://schemas.microsoft.com/office/drawing/2014/main" id="{2E83C036-F553-4E6D-948E-5794CE268867}"/>
              </a:ext>
            </a:extLst>
          </p:cNvPr>
          <p:cNvGrpSpPr/>
          <p:nvPr/>
        </p:nvGrpSpPr>
        <p:grpSpPr>
          <a:xfrm>
            <a:off x="583527" y="4432296"/>
            <a:ext cx="653205" cy="607454"/>
            <a:chOff x="429491" y="4419601"/>
            <a:chExt cx="653205" cy="607454"/>
          </a:xfrm>
        </p:grpSpPr>
        <p:sp>
          <p:nvSpPr>
            <p:cNvPr id="2" name="正方形/長方形 1">
              <a:extLst>
                <a:ext uri="{FF2B5EF4-FFF2-40B4-BE49-F238E27FC236}">
                  <a16:creationId xmlns:a16="http://schemas.microsoft.com/office/drawing/2014/main" id="{953B7BBC-6204-4EDD-B07B-1F9862982285}"/>
                </a:ext>
              </a:extLst>
            </p:cNvPr>
            <p:cNvSpPr/>
            <p:nvPr/>
          </p:nvSpPr>
          <p:spPr>
            <a:xfrm>
              <a:off x="429491" y="4419601"/>
              <a:ext cx="653205"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8114F569-0AA0-4247-9137-6CDF74269A3B}"/>
                </a:ext>
              </a:extLst>
            </p:cNvPr>
            <p:cNvSpPr/>
            <p:nvPr/>
          </p:nvSpPr>
          <p:spPr>
            <a:xfrm>
              <a:off x="540698" y="4498729"/>
              <a:ext cx="430790" cy="44919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05D527FE-EE92-4470-9360-F9D85CB49656}"/>
              </a:ext>
            </a:extLst>
          </p:cNvPr>
          <p:cNvSpPr/>
          <p:nvPr/>
        </p:nvSpPr>
        <p:spPr>
          <a:xfrm>
            <a:off x="1236731" y="4432296"/>
            <a:ext cx="1823171"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メタセコイア</a:t>
            </a:r>
          </a:p>
        </p:txBody>
      </p:sp>
      <p:grpSp>
        <p:nvGrpSpPr>
          <p:cNvPr id="16" name="グループ化 15">
            <a:extLst>
              <a:ext uri="{FF2B5EF4-FFF2-40B4-BE49-F238E27FC236}">
                <a16:creationId xmlns:a16="http://schemas.microsoft.com/office/drawing/2014/main" id="{1FE499A1-32FD-4A73-8422-A74FB7650572}"/>
              </a:ext>
            </a:extLst>
          </p:cNvPr>
          <p:cNvGrpSpPr/>
          <p:nvPr/>
        </p:nvGrpSpPr>
        <p:grpSpPr>
          <a:xfrm>
            <a:off x="3907416" y="4419601"/>
            <a:ext cx="653205" cy="607454"/>
            <a:chOff x="429491" y="4419601"/>
            <a:chExt cx="653205" cy="607454"/>
          </a:xfrm>
        </p:grpSpPr>
        <p:sp>
          <p:nvSpPr>
            <p:cNvPr id="17" name="正方形/長方形 16">
              <a:extLst>
                <a:ext uri="{FF2B5EF4-FFF2-40B4-BE49-F238E27FC236}">
                  <a16:creationId xmlns:a16="http://schemas.microsoft.com/office/drawing/2014/main" id="{C7FB55B8-64E0-4382-A158-E1A534402784}"/>
                </a:ext>
              </a:extLst>
            </p:cNvPr>
            <p:cNvSpPr/>
            <p:nvPr/>
          </p:nvSpPr>
          <p:spPr>
            <a:xfrm>
              <a:off x="429491" y="4419601"/>
              <a:ext cx="653205"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18C2F5F-806C-444C-899F-96EC7A79EE16}"/>
                </a:ext>
              </a:extLst>
            </p:cNvPr>
            <p:cNvSpPr/>
            <p:nvPr/>
          </p:nvSpPr>
          <p:spPr>
            <a:xfrm>
              <a:off x="540698" y="4498729"/>
              <a:ext cx="430790" cy="44919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129BDD3B-DA36-4CBC-967B-C17B07685325}"/>
              </a:ext>
            </a:extLst>
          </p:cNvPr>
          <p:cNvSpPr/>
          <p:nvPr/>
        </p:nvSpPr>
        <p:spPr>
          <a:xfrm>
            <a:off x="4560620" y="4419601"/>
            <a:ext cx="1823171"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メグロ</a:t>
            </a:r>
          </a:p>
        </p:txBody>
      </p:sp>
      <p:grpSp>
        <p:nvGrpSpPr>
          <p:cNvPr id="21" name="グループ化 20">
            <a:extLst>
              <a:ext uri="{FF2B5EF4-FFF2-40B4-BE49-F238E27FC236}">
                <a16:creationId xmlns:a16="http://schemas.microsoft.com/office/drawing/2014/main" id="{985CA17B-7605-4274-A1A1-55BDD04280DE}"/>
              </a:ext>
            </a:extLst>
          </p:cNvPr>
          <p:cNvGrpSpPr/>
          <p:nvPr/>
        </p:nvGrpSpPr>
        <p:grpSpPr>
          <a:xfrm>
            <a:off x="3907416" y="8058187"/>
            <a:ext cx="653205" cy="607454"/>
            <a:chOff x="429491" y="4419601"/>
            <a:chExt cx="653205" cy="607454"/>
          </a:xfrm>
        </p:grpSpPr>
        <p:sp>
          <p:nvSpPr>
            <p:cNvPr id="22" name="正方形/長方形 21">
              <a:extLst>
                <a:ext uri="{FF2B5EF4-FFF2-40B4-BE49-F238E27FC236}">
                  <a16:creationId xmlns:a16="http://schemas.microsoft.com/office/drawing/2014/main" id="{89DEC1B4-1A65-40ED-ACEF-D792A6BA0567}"/>
                </a:ext>
              </a:extLst>
            </p:cNvPr>
            <p:cNvSpPr/>
            <p:nvPr/>
          </p:nvSpPr>
          <p:spPr>
            <a:xfrm>
              <a:off x="429491" y="4419601"/>
              <a:ext cx="653205"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67E200D-6DA1-4084-9FF0-1F0307059297}"/>
                </a:ext>
              </a:extLst>
            </p:cNvPr>
            <p:cNvSpPr/>
            <p:nvPr/>
          </p:nvSpPr>
          <p:spPr>
            <a:xfrm>
              <a:off x="540698" y="4498729"/>
              <a:ext cx="430790" cy="44919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ED6C6765-DC33-4A14-BD20-2D5CE895AF96}"/>
              </a:ext>
            </a:extLst>
          </p:cNvPr>
          <p:cNvSpPr/>
          <p:nvPr/>
        </p:nvSpPr>
        <p:spPr>
          <a:xfrm>
            <a:off x="4560620" y="8058187"/>
            <a:ext cx="1978725"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不定形な石器群</a:t>
            </a:r>
          </a:p>
        </p:txBody>
      </p:sp>
      <p:grpSp>
        <p:nvGrpSpPr>
          <p:cNvPr id="28" name="グループ化 27">
            <a:extLst>
              <a:ext uri="{FF2B5EF4-FFF2-40B4-BE49-F238E27FC236}">
                <a16:creationId xmlns:a16="http://schemas.microsoft.com/office/drawing/2014/main" id="{8506B51D-1E42-49BE-90D9-1D705C3BD8B6}"/>
              </a:ext>
            </a:extLst>
          </p:cNvPr>
          <p:cNvGrpSpPr/>
          <p:nvPr/>
        </p:nvGrpSpPr>
        <p:grpSpPr>
          <a:xfrm>
            <a:off x="583527" y="8058187"/>
            <a:ext cx="653205" cy="607454"/>
            <a:chOff x="429491" y="4419601"/>
            <a:chExt cx="653205" cy="607454"/>
          </a:xfrm>
        </p:grpSpPr>
        <p:sp>
          <p:nvSpPr>
            <p:cNvPr id="29" name="正方形/長方形 28">
              <a:extLst>
                <a:ext uri="{FF2B5EF4-FFF2-40B4-BE49-F238E27FC236}">
                  <a16:creationId xmlns:a16="http://schemas.microsoft.com/office/drawing/2014/main" id="{E0D6B4A6-6C38-4104-9A5E-3BEBEAE50D3A}"/>
                </a:ext>
              </a:extLst>
            </p:cNvPr>
            <p:cNvSpPr/>
            <p:nvPr/>
          </p:nvSpPr>
          <p:spPr>
            <a:xfrm>
              <a:off x="429491" y="4419601"/>
              <a:ext cx="653205"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D0FF396B-A454-4C67-9EE1-DBB0830CA189}"/>
                </a:ext>
              </a:extLst>
            </p:cNvPr>
            <p:cNvSpPr/>
            <p:nvPr/>
          </p:nvSpPr>
          <p:spPr>
            <a:xfrm>
              <a:off x="540698" y="4498729"/>
              <a:ext cx="430790" cy="44919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a:extLst>
              <a:ext uri="{FF2B5EF4-FFF2-40B4-BE49-F238E27FC236}">
                <a16:creationId xmlns:a16="http://schemas.microsoft.com/office/drawing/2014/main" id="{63D3EF77-A386-4540-87A2-9FADA32B801C}"/>
              </a:ext>
            </a:extLst>
          </p:cNvPr>
          <p:cNvSpPr/>
          <p:nvPr/>
        </p:nvSpPr>
        <p:spPr>
          <a:xfrm>
            <a:off x="1236731" y="8058187"/>
            <a:ext cx="2096549" cy="60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カズハゴンドウ</a:t>
            </a:r>
          </a:p>
        </p:txBody>
      </p:sp>
      <p:pic>
        <p:nvPicPr>
          <p:cNvPr id="7" name="図 6">
            <a:extLst>
              <a:ext uri="{FF2B5EF4-FFF2-40B4-BE49-F238E27FC236}">
                <a16:creationId xmlns:a16="http://schemas.microsoft.com/office/drawing/2014/main" id="{173036BB-05BA-4F9E-B9E6-B25680866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403" y="2279449"/>
            <a:ext cx="1368977" cy="2052000"/>
          </a:xfrm>
          <a:prstGeom prst="rect">
            <a:avLst/>
          </a:prstGeom>
        </p:spPr>
      </p:pic>
      <p:pic>
        <p:nvPicPr>
          <p:cNvPr id="11" name="図 10">
            <a:extLst>
              <a:ext uri="{FF2B5EF4-FFF2-40B4-BE49-F238E27FC236}">
                <a16:creationId xmlns:a16="http://schemas.microsoft.com/office/drawing/2014/main" id="{6F97F34C-89EA-479F-9A8E-AE15767534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575" y="2281150"/>
            <a:ext cx="2551681" cy="1701120"/>
          </a:xfrm>
          <a:prstGeom prst="rect">
            <a:avLst/>
          </a:prstGeom>
        </p:spPr>
      </p:pic>
      <p:pic>
        <p:nvPicPr>
          <p:cNvPr id="13" name="図 12">
            <a:extLst>
              <a:ext uri="{FF2B5EF4-FFF2-40B4-BE49-F238E27FC236}">
                <a16:creationId xmlns:a16="http://schemas.microsoft.com/office/drawing/2014/main" id="{5EA18BC1-01C7-426A-9BA7-F125DBA78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599" y="5964968"/>
            <a:ext cx="2551681" cy="1701120"/>
          </a:xfrm>
          <a:prstGeom prst="rect">
            <a:avLst/>
          </a:prstGeom>
        </p:spPr>
      </p:pic>
      <p:pic>
        <p:nvPicPr>
          <p:cNvPr id="14" name="図 13">
            <a:extLst>
              <a:ext uri="{FF2B5EF4-FFF2-40B4-BE49-F238E27FC236}">
                <a16:creationId xmlns:a16="http://schemas.microsoft.com/office/drawing/2014/main" id="{8DDFB69C-B5C7-477E-B6F1-B2C8897A63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1575" y="5964968"/>
            <a:ext cx="2551681" cy="1701120"/>
          </a:xfrm>
          <a:prstGeom prst="rect">
            <a:avLst/>
          </a:prstGeom>
        </p:spPr>
      </p:pic>
    </p:spTree>
    <p:extLst>
      <p:ext uri="{BB962C8B-B14F-4D97-AF65-F5344CB8AC3E}">
        <p14:creationId xmlns:p14="http://schemas.microsoft.com/office/powerpoint/2010/main" val="14680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20">
            <a:extLst>
              <a:ext uri="{FF2B5EF4-FFF2-40B4-BE49-F238E27FC236}">
                <a16:creationId xmlns:a16="http://schemas.microsoft.com/office/drawing/2014/main" id="{215BBC99-4146-40EA-8EB6-0009D97A847F}"/>
              </a:ext>
            </a:extLst>
          </p:cNvPr>
          <p:cNvSpPr/>
          <p:nvPr/>
        </p:nvSpPr>
        <p:spPr>
          <a:xfrm>
            <a:off x="6289138" y="6420942"/>
            <a:ext cx="447675" cy="400050"/>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6" name="正方形/長方形 75">
            <a:extLst>
              <a:ext uri="{FF2B5EF4-FFF2-40B4-BE49-F238E27FC236}">
                <a16:creationId xmlns:a16="http://schemas.microsoft.com/office/drawing/2014/main" id="{723D38FB-A9C6-49BF-863A-63B3949D0A12}"/>
              </a:ext>
            </a:extLst>
          </p:cNvPr>
          <p:cNvSpPr/>
          <p:nvPr/>
        </p:nvSpPr>
        <p:spPr>
          <a:xfrm>
            <a:off x="0" y="698831"/>
            <a:ext cx="6840000" cy="17176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74" name="直線コネクタ 73">
            <a:extLst>
              <a:ext uri="{FF2B5EF4-FFF2-40B4-BE49-F238E27FC236}">
                <a16:creationId xmlns:a16="http://schemas.microsoft.com/office/drawing/2014/main" id="{0B1BAE99-D590-4E5F-B030-B30657E19B98}"/>
              </a:ext>
            </a:extLst>
          </p:cNvPr>
          <p:cNvCxnSpPr/>
          <p:nvPr/>
        </p:nvCxnSpPr>
        <p:spPr>
          <a:xfrm>
            <a:off x="0" y="5906814"/>
            <a:ext cx="68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4A1B8078-6561-4E32-9251-1C05133AA519}"/>
              </a:ext>
            </a:extLst>
          </p:cNvPr>
          <p:cNvSpPr txBox="1"/>
          <p:nvPr/>
        </p:nvSpPr>
        <p:spPr>
          <a:xfrm>
            <a:off x="1961097" y="1033449"/>
            <a:ext cx="4723766" cy="1261884"/>
          </a:xfrm>
          <a:prstGeom prst="rect">
            <a:avLst/>
          </a:prstGeom>
          <a:noFill/>
        </p:spPr>
        <p:txBody>
          <a:bodyPr wrap="square" rtlCol="0">
            <a:spAutoFit/>
          </a:bodyPr>
          <a:lstStyle/>
          <a:p>
            <a:r>
              <a:rPr kumimoji="1" lang="ja-JP" altLang="en-US" sz="1600" b="1" dirty="0"/>
              <a:t>メタセコイア</a:t>
            </a:r>
            <a:endParaRPr kumimoji="1" lang="en-US" altLang="ja-JP" sz="1600" b="1" dirty="0"/>
          </a:p>
          <a:p>
            <a:r>
              <a:rPr kumimoji="1" lang="ja-JP" altLang="en-US" sz="1200" dirty="0"/>
              <a:t>この標本は、</a:t>
            </a:r>
            <a:r>
              <a:rPr kumimoji="1" lang="en-US" altLang="ja-JP" sz="1200" dirty="0"/>
              <a:t>1970</a:t>
            </a:r>
            <a:r>
              <a:rPr kumimoji="1" lang="ja-JP" altLang="en-US" sz="1200" dirty="0"/>
              <a:t>年代の高度成長期に、中央自動車道の新設のため河川工事を行なった際に見つかったものです。化石を含む約</a:t>
            </a:r>
            <a:r>
              <a:rPr kumimoji="1" lang="en-US" altLang="ja-JP" sz="1200" dirty="0"/>
              <a:t>200</a:t>
            </a:r>
            <a:r>
              <a:rPr kumimoji="1" lang="ja-JP" altLang="en-US" sz="1200" dirty="0"/>
              <a:t>万年前の上総層群からは、メタセコイアをはじめとするさまざまな絶滅植物に加え、ゾウやシカなどの動物化石も見つかっています。</a:t>
            </a:r>
          </a:p>
        </p:txBody>
      </p:sp>
      <p:sp>
        <p:nvSpPr>
          <p:cNvPr id="77" name="正方形/長方形 76">
            <a:extLst>
              <a:ext uri="{FF2B5EF4-FFF2-40B4-BE49-F238E27FC236}">
                <a16:creationId xmlns:a16="http://schemas.microsoft.com/office/drawing/2014/main" id="{B9E77655-A81C-4045-8720-2B3EB6BF1AA6}"/>
              </a:ext>
            </a:extLst>
          </p:cNvPr>
          <p:cNvSpPr/>
          <p:nvPr/>
        </p:nvSpPr>
        <p:spPr>
          <a:xfrm>
            <a:off x="-1238" y="2450475"/>
            <a:ext cx="6840000" cy="1661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9" name="テキスト ボックス 58">
            <a:extLst>
              <a:ext uri="{FF2B5EF4-FFF2-40B4-BE49-F238E27FC236}">
                <a16:creationId xmlns:a16="http://schemas.microsoft.com/office/drawing/2014/main" id="{B8B5593B-B3A4-4F68-B264-0342D6882DCF}"/>
              </a:ext>
            </a:extLst>
          </p:cNvPr>
          <p:cNvSpPr txBox="1"/>
          <p:nvPr/>
        </p:nvSpPr>
        <p:spPr>
          <a:xfrm>
            <a:off x="1988206" y="2703893"/>
            <a:ext cx="4832661" cy="1261884"/>
          </a:xfrm>
          <a:prstGeom prst="rect">
            <a:avLst/>
          </a:prstGeom>
          <a:noFill/>
        </p:spPr>
        <p:txBody>
          <a:bodyPr wrap="square" rtlCol="0">
            <a:spAutoFit/>
          </a:bodyPr>
          <a:lstStyle/>
          <a:p>
            <a:r>
              <a:rPr kumimoji="1" lang="ja-JP" altLang="en-US" sz="1600" b="1" dirty="0"/>
              <a:t>メグロ</a:t>
            </a:r>
            <a:endParaRPr kumimoji="1" lang="en-US" altLang="ja-JP" sz="1600" b="1" dirty="0"/>
          </a:p>
          <a:p>
            <a:r>
              <a:rPr kumimoji="1" lang="ja-JP" altLang="en-US" sz="1200" dirty="0"/>
              <a:t>東京都小笠原諸島の母島列島にのみ生息する日本で唯一の一属一種の小鳥類（スズメ目鳥類）の固有種です。近縁種は北マリアナ諸島のオウゴンメジロ（オウゴンミツスイとも呼ばれる）のみで、以前はミツスイ科、チメドリ科、ヒヨドリ科などにも分類されたことがあるとてもユニークな鳥です。特別天然記念物に指定されています。</a:t>
            </a:r>
          </a:p>
        </p:txBody>
      </p:sp>
      <p:sp>
        <p:nvSpPr>
          <p:cNvPr id="78" name="正方形/長方形 77">
            <a:extLst>
              <a:ext uri="{FF2B5EF4-FFF2-40B4-BE49-F238E27FC236}">
                <a16:creationId xmlns:a16="http://schemas.microsoft.com/office/drawing/2014/main" id="{DFF0A944-2174-4710-B74F-DD6AD57F8CA0}"/>
              </a:ext>
            </a:extLst>
          </p:cNvPr>
          <p:cNvSpPr/>
          <p:nvPr/>
        </p:nvSpPr>
        <p:spPr>
          <a:xfrm>
            <a:off x="8121" y="4132014"/>
            <a:ext cx="6840000" cy="17177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0AEBD9E2-CA66-468F-815A-C0D9EEDECB48}"/>
              </a:ext>
            </a:extLst>
          </p:cNvPr>
          <p:cNvSpPr txBox="1"/>
          <p:nvPr/>
        </p:nvSpPr>
        <p:spPr>
          <a:xfrm>
            <a:off x="2115184" y="4519123"/>
            <a:ext cx="4510961" cy="707886"/>
          </a:xfrm>
          <a:prstGeom prst="rect">
            <a:avLst/>
          </a:prstGeom>
          <a:noFill/>
        </p:spPr>
        <p:txBody>
          <a:bodyPr wrap="square" rtlCol="0">
            <a:spAutoFit/>
          </a:bodyPr>
          <a:lstStyle>
            <a:defPPr>
              <a:defRPr lang="en-US"/>
            </a:defPPr>
            <a:lvl1pPr>
              <a:defRPr kumimoji="1" sz="1600" b="1"/>
            </a:lvl1pPr>
          </a:lstStyle>
          <a:p>
            <a:r>
              <a:rPr lang="ja-JP" altLang="en-US" dirty="0">
                <a:latin typeface="Yu Gothic Medium" panose="020B0500000000000000" pitchFamily="50" charset="-128"/>
                <a:ea typeface="Yu Gothic Medium" panose="020B0500000000000000" pitchFamily="50" charset="-128"/>
              </a:rPr>
              <a:t>不定形な石器群</a:t>
            </a:r>
            <a:endParaRPr lang="en-US" altLang="ja-JP" dirty="0">
              <a:latin typeface="Yu Gothic Medium" panose="020B0500000000000000" pitchFamily="50" charset="-128"/>
              <a:ea typeface="Yu Gothic Medium" panose="020B0500000000000000" pitchFamily="50" charset="-128"/>
            </a:endParaRPr>
          </a:p>
          <a:p>
            <a:r>
              <a:rPr lang="en-US" altLang="ja-JP" sz="1200" b="0" dirty="0"/>
              <a:t>1970</a:t>
            </a:r>
            <a:r>
              <a:rPr lang="ja-JP" altLang="en-US" sz="1200" b="0" dirty="0"/>
              <a:t>年代から本格化した東京都の関東ローム層の発掘調査により、日本の旧石器時代の解明が飛躍的に進みました。</a:t>
            </a:r>
          </a:p>
        </p:txBody>
      </p:sp>
      <p:sp>
        <p:nvSpPr>
          <p:cNvPr id="64" name="正方形/長方形 63">
            <a:extLst>
              <a:ext uri="{FF2B5EF4-FFF2-40B4-BE49-F238E27FC236}">
                <a16:creationId xmlns:a16="http://schemas.microsoft.com/office/drawing/2014/main" id="{CDAC4FD3-9334-4DB5-BE10-45A258846478}"/>
              </a:ext>
            </a:extLst>
          </p:cNvPr>
          <p:cNvSpPr/>
          <p:nvPr/>
        </p:nvSpPr>
        <p:spPr>
          <a:xfrm>
            <a:off x="0" y="0"/>
            <a:ext cx="6858000" cy="64851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latin typeface="07やさしさゴシック" panose="02000600000000000000" pitchFamily="50" charset="-128"/>
                <a:ea typeface="07やさしさゴシック" panose="02000600000000000000" pitchFamily="50" charset="-128"/>
              </a:rPr>
              <a:t>答え合わせ</a:t>
            </a:r>
          </a:p>
        </p:txBody>
      </p:sp>
      <p:pic>
        <p:nvPicPr>
          <p:cNvPr id="24" name="linkimage">
            <a:extLst>
              <a:ext uri="{FF2B5EF4-FFF2-40B4-BE49-F238E27FC236}">
                <a16:creationId xmlns:a16="http://schemas.microsoft.com/office/drawing/2014/main" id="{A66A5859-7322-4E88-AEB3-7B05A3E1FD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206" y="7671974"/>
            <a:ext cx="1800000" cy="1198567"/>
          </a:xfrm>
          <a:prstGeom prst="rect">
            <a:avLst/>
          </a:prstGeom>
          <a:noFill/>
          <a:extLst>
            <a:ext uri="{909E8E84-426E-40DD-AFC4-6F175D3DCCD1}">
              <a14:hiddenFill xmlns:a14="http://schemas.microsoft.com/office/drawing/2010/main">
                <a:solidFill>
                  <a:srgbClr val="FFFFFF"/>
                </a:solidFill>
              </a14:hiddenFill>
            </a:ext>
          </a:extLst>
        </p:spPr>
      </p:pic>
      <p:sp>
        <p:nvSpPr>
          <p:cNvPr id="25" name="雲 24">
            <a:extLst>
              <a:ext uri="{FF2B5EF4-FFF2-40B4-BE49-F238E27FC236}">
                <a16:creationId xmlns:a16="http://schemas.microsoft.com/office/drawing/2014/main" id="{C1267E6B-C7FD-4B86-B6D3-40C2E3C8C44F}"/>
              </a:ext>
            </a:extLst>
          </p:cNvPr>
          <p:cNvSpPr/>
          <p:nvPr/>
        </p:nvSpPr>
        <p:spPr>
          <a:xfrm>
            <a:off x="-1238" y="6092627"/>
            <a:ext cx="4991140" cy="1200001"/>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ysClr val="windowText" lastClr="000000"/>
                </a:solidFill>
              </a:rPr>
              <a:t>ちなみに・・・</a:t>
            </a:r>
            <a:endParaRPr kumimoji="1" lang="en-US" altLang="ja-JP" dirty="0">
              <a:solidFill>
                <a:sysClr val="windowText" lastClr="000000"/>
              </a:solidFill>
            </a:endParaRPr>
          </a:p>
          <a:p>
            <a:r>
              <a:rPr kumimoji="1" lang="ja-JP" altLang="en-US" b="1" dirty="0">
                <a:solidFill>
                  <a:sysClr val="windowText" lastClr="000000"/>
                </a:solidFill>
              </a:rPr>
              <a:t>カズハゴンドウ</a:t>
            </a:r>
            <a:r>
              <a:rPr kumimoji="1" lang="ja-JP" altLang="en-US" dirty="0">
                <a:solidFill>
                  <a:sysClr val="windowText" lastClr="000000"/>
                </a:solidFill>
              </a:rPr>
              <a:t>は</a:t>
            </a:r>
            <a:r>
              <a:rPr kumimoji="1" lang="ja-JP" altLang="en-US" b="1" dirty="0">
                <a:solidFill>
                  <a:sysClr val="windowText" lastClr="000000"/>
                </a:solidFill>
              </a:rPr>
              <a:t>千葉県</a:t>
            </a:r>
            <a:r>
              <a:rPr kumimoji="1" lang="ja-JP" altLang="en-US" dirty="0">
                <a:solidFill>
                  <a:sysClr val="windowText" lastClr="000000"/>
                </a:solidFill>
              </a:rPr>
              <a:t>です。</a:t>
            </a:r>
          </a:p>
        </p:txBody>
      </p:sp>
      <p:sp>
        <p:nvSpPr>
          <p:cNvPr id="26" name="テキスト ボックス 25">
            <a:extLst>
              <a:ext uri="{FF2B5EF4-FFF2-40B4-BE49-F238E27FC236}">
                <a16:creationId xmlns:a16="http://schemas.microsoft.com/office/drawing/2014/main" id="{D526CA67-E783-4CE0-AA79-666319136CEF}"/>
              </a:ext>
            </a:extLst>
          </p:cNvPr>
          <p:cNvSpPr txBox="1"/>
          <p:nvPr/>
        </p:nvSpPr>
        <p:spPr>
          <a:xfrm>
            <a:off x="2067499" y="7455650"/>
            <a:ext cx="4510961" cy="1631216"/>
          </a:xfrm>
          <a:prstGeom prst="rect">
            <a:avLst/>
          </a:prstGeom>
          <a:noFill/>
        </p:spPr>
        <p:txBody>
          <a:bodyPr wrap="square" rtlCol="0">
            <a:spAutoFit/>
          </a:bodyPr>
          <a:lstStyle>
            <a:defPPr>
              <a:defRPr lang="en-US"/>
            </a:defPPr>
            <a:lvl1pPr>
              <a:defRPr kumimoji="1" sz="1600" b="1"/>
            </a:lvl1pPr>
          </a:lstStyle>
          <a:p>
            <a:r>
              <a:rPr lang="ja-JP" altLang="en-US" dirty="0">
                <a:latin typeface="Yu Gothic Medium" panose="020B0500000000000000" pitchFamily="50" charset="-128"/>
                <a:ea typeface="Yu Gothic Medium" panose="020B0500000000000000" pitchFamily="50" charset="-128"/>
              </a:rPr>
              <a:t>カズハゴンドウ</a:t>
            </a:r>
            <a:endParaRPr lang="en-US" altLang="ja-JP" dirty="0">
              <a:latin typeface="Yu Gothic Medium" panose="020B0500000000000000" pitchFamily="50" charset="-128"/>
              <a:ea typeface="Yu Gothic Medium" panose="020B0500000000000000" pitchFamily="50" charset="-128"/>
            </a:endParaRPr>
          </a:p>
          <a:p>
            <a:r>
              <a:rPr lang="ja-JP" altLang="en-US" sz="1200" b="0" dirty="0"/>
              <a:t>本個体は</a:t>
            </a:r>
            <a:r>
              <a:rPr lang="en-US" altLang="ja-JP" sz="1200" b="0" dirty="0"/>
              <a:t>2006</a:t>
            </a:r>
            <a:r>
              <a:rPr lang="ja-JP" altLang="en-US" sz="1200" b="0" dirty="0"/>
              <a:t>年</a:t>
            </a:r>
            <a:r>
              <a:rPr lang="en-US" altLang="ja-JP" sz="1200" b="0" dirty="0"/>
              <a:t>1</a:t>
            </a:r>
            <a:r>
              <a:rPr lang="ja-JP" altLang="en-US" sz="1200" b="0" dirty="0"/>
              <a:t>月から</a:t>
            </a:r>
            <a:r>
              <a:rPr lang="en-US" altLang="ja-JP" sz="1200" b="0" dirty="0"/>
              <a:t>2</a:t>
            </a:r>
            <a:r>
              <a:rPr lang="ja-JP" altLang="en-US" sz="1200" b="0" dirty="0"/>
              <a:t>月にかけて千葉県九十九里浜の広範囲に渡り大量座礁したうちの１個体です。本種の大量座礁は、春先に親潮と黒潮がぶつかる銚子沖の南北海域でよく発生するのですが、特に九十九里浜のような遠浅の海岸が最も発生しやすく、</a:t>
            </a:r>
            <a:r>
              <a:rPr lang="en-US" altLang="ja-JP" sz="1200" b="0" dirty="0"/>
              <a:t>50</a:t>
            </a:r>
            <a:r>
              <a:rPr lang="ja-JP" altLang="en-US" sz="1200" b="0" dirty="0"/>
              <a:t>頭から</a:t>
            </a:r>
            <a:r>
              <a:rPr lang="en-US" altLang="ja-JP" sz="1200" b="0" dirty="0"/>
              <a:t>100</a:t>
            </a:r>
            <a:r>
              <a:rPr lang="ja-JP" altLang="en-US" sz="1200" b="0" dirty="0"/>
              <a:t>頭が一度に打ち上がってしまいます。その原因は様々ですが、遠浅の海岸でよく起こることは原因の</a:t>
            </a:r>
            <a:r>
              <a:rPr lang="en-US" altLang="ja-JP" sz="1200" b="0" dirty="0"/>
              <a:t>1</a:t>
            </a:r>
            <a:r>
              <a:rPr lang="ja-JP" altLang="en-US" sz="1200" b="0" dirty="0" err="1"/>
              <a:t>つに</a:t>
            </a:r>
            <a:r>
              <a:rPr lang="ja-JP" altLang="en-US" sz="1200" b="0" dirty="0"/>
              <a:t>なり得るのかもしれません。</a:t>
            </a:r>
          </a:p>
        </p:txBody>
      </p:sp>
      <p:pic>
        <p:nvPicPr>
          <p:cNvPr id="2" name="図 1">
            <a:extLst>
              <a:ext uri="{FF2B5EF4-FFF2-40B4-BE49-F238E27FC236}">
                <a16:creationId xmlns:a16="http://schemas.microsoft.com/office/drawing/2014/main" id="{DA1B0A9F-DCBA-4D3B-AB6E-8BD7D35EE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34" y="4362448"/>
            <a:ext cx="1800000" cy="1198567"/>
          </a:xfrm>
          <a:prstGeom prst="rect">
            <a:avLst/>
          </a:prstGeom>
        </p:spPr>
      </p:pic>
      <p:pic>
        <p:nvPicPr>
          <p:cNvPr id="3" name="図 2">
            <a:extLst>
              <a:ext uri="{FF2B5EF4-FFF2-40B4-BE49-F238E27FC236}">
                <a16:creationId xmlns:a16="http://schemas.microsoft.com/office/drawing/2014/main" id="{43F27658-3C2A-4EFD-8841-3CCD4A516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34" y="2703282"/>
            <a:ext cx="1800001" cy="1198568"/>
          </a:xfrm>
          <a:prstGeom prst="rect">
            <a:avLst/>
          </a:prstGeom>
        </p:spPr>
      </p:pic>
      <p:pic>
        <p:nvPicPr>
          <p:cNvPr id="4" name="図 3">
            <a:extLst>
              <a:ext uri="{FF2B5EF4-FFF2-40B4-BE49-F238E27FC236}">
                <a16:creationId xmlns:a16="http://schemas.microsoft.com/office/drawing/2014/main" id="{AE86DD81-50E6-4D54-8072-006F699BC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695" y="748708"/>
            <a:ext cx="1082159" cy="1628069"/>
          </a:xfrm>
          <a:prstGeom prst="rect">
            <a:avLst/>
          </a:prstGeom>
        </p:spPr>
      </p:pic>
    </p:spTree>
    <p:extLst>
      <p:ext uri="{BB962C8B-B14F-4D97-AF65-F5344CB8AC3E}">
        <p14:creationId xmlns:p14="http://schemas.microsoft.com/office/powerpoint/2010/main" val="39508985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2961</TotalTime>
  <Words>333</Words>
  <Application>Microsoft Office PowerPoint</Application>
  <PresentationFormat>A4 210 x 297 mm</PresentationFormat>
  <Paragraphs>21</Paragraphs>
  <Slides>2</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4" baseType="lpstr">
      <vt:lpstr>07やさしさゴシック</vt:lpstr>
      <vt:lpstr>ＭＳ 明朝</vt:lpstr>
      <vt:lpstr>Yu Gothic Medium</vt:lpstr>
      <vt:lpstr>メイリオ</vt:lpstr>
      <vt:lpstr>游ゴシック</vt:lpstr>
      <vt:lpstr>游ゴシック Light</vt:lpstr>
      <vt:lpstr>Arial</vt:lpstr>
      <vt:lpstr>Calibri</vt:lpstr>
      <vt:lpstr>Calibri Light</vt:lpstr>
      <vt:lpstr>Century</vt:lpstr>
      <vt:lpstr>Office テーマ</vt:lpstr>
      <vt:lpstr>Acrobat Document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関根 通陽</dc:creator>
  <cp:lastModifiedBy>佐久間 徹</cp:lastModifiedBy>
  <cp:revision>107</cp:revision>
  <cp:lastPrinted>2022-01-07T06:56:15Z</cp:lastPrinted>
  <dcterms:created xsi:type="dcterms:W3CDTF">2021-07-15T05:07:39Z</dcterms:created>
  <dcterms:modified xsi:type="dcterms:W3CDTF">2022-03-01T01:38:24Z</dcterms:modified>
</cp:coreProperties>
</file>