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関根 通陽" initials="関根" lastIdx="2" clrIdx="0">
    <p:extLst>
      <p:ext uri="{19B8F6BF-5375-455C-9EA6-DF929625EA0E}">
        <p15:presenceInfo xmlns:p15="http://schemas.microsoft.com/office/powerpoint/2012/main" userId="S-1-5-21-825385695-2846434591-4248878860-8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0" autoAdjust="0"/>
    <p:restoredTop sz="94660"/>
  </p:normalViewPr>
  <p:slideViewPr>
    <p:cSldViewPr snapToGrid="0">
      <p:cViewPr>
        <p:scale>
          <a:sx n="50" d="100"/>
          <a:sy n="50" d="100"/>
        </p:scale>
        <p:origin x="180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9D86-4398-435E-9FE3-A9464FDDD29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7B308-1416-484E-8BCA-A98A1B706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1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6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1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8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54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63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2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BAC8-C8E4-480D-8F92-BCE5A2D91ABF}" type="datetimeFigureOut">
              <a:rPr kumimoji="1" lang="ja-JP" altLang="en-US" smtClean="0"/>
              <a:t>2022/3/1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F751-8892-421D-87D0-FE852F560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3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E14B9F9-6608-412C-B4BE-A4249A4710EF}"/>
              </a:ext>
            </a:extLst>
          </p:cNvPr>
          <p:cNvGrpSpPr/>
          <p:nvPr/>
        </p:nvGrpSpPr>
        <p:grpSpPr>
          <a:xfrm>
            <a:off x="1554028" y="6091655"/>
            <a:ext cx="3569944" cy="3705500"/>
            <a:chOff x="1554028" y="6091655"/>
            <a:chExt cx="3569944" cy="370550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7E5F0DD7-2539-46F5-8DF2-0DB9F4DA5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84"/>
            <a:stretch/>
          </p:blipFill>
          <p:spPr>
            <a:xfrm>
              <a:off x="1734028" y="6091655"/>
              <a:ext cx="3389944" cy="3705500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5FCF2E5-3B39-40BD-99C2-77A2094C30F9}"/>
                </a:ext>
              </a:extLst>
            </p:cNvPr>
            <p:cNvSpPr/>
            <p:nvPr/>
          </p:nvSpPr>
          <p:spPr>
            <a:xfrm>
              <a:off x="2222888" y="6998803"/>
              <a:ext cx="575728" cy="31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C6C466A4-CBAA-4C4D-A2C0-50C7F0E267AB}"/>
                </a:ext>
              </a:extLst>
            </p:cNvPr>
            <p:cNvSpPr/>
            <p:nvPr/>
          </p:nvSpPr>
          <p:spPr>
            <a:xfrm>
              <a:off x="3428923" y="6759716"/>
              <a:ext cx="575728" cy="31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66EAAC63-A9E0-4356-844F-F7D14F4DA01D}"/>
                </a:ext>
              </a:extLst>
            </p:cNvPr>
            <p:cNvSpPr/>
            <p:nvPr/>
          </p:nvSpPr>
          <p:spPr>
            <a:xfrm>
              <a:off x="4069589" y="7409562"/>
              <a:ext cx="537468" cy="315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7C35A02C-8573-4D59-AA68-3A20EF8F7312}"/>
                </a:ext>
              </a:extLst>
            </p:cNvPr>
            <p:cNvSpPr/>
            <p:nvPr/>
          </p:nvSpPr>
          <p:spPr>
            <a:xfrm>
              <a:off x="4004651" y="8751185"/>
              <a:ext cx="324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8229C26C-D047-44D8-BF95-E7446A4ECD91}"/>
                </a:ext>
              </a:extLst>
            </p:cNvPr>
            <p:cNvSpPr/>
            <p:nvPr/>
          </p:nvSpPr>
          <p:spPr>
            <a:xfrm>
              <a:off x="3119372" y="8392701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435F68C6-363A-41FB-B719-550564D19A92}"/>
                </a:ext>
              </a:extLst>
            </p:cNvPr>
            <p:cNvSpPr/>
            <p:nvPr/>
          </p:nvSpPr>
          <p:spPr>
            <a:xfrm>
              <a:off x="2875532" y="7882956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FF80742E-DD5F-46C2-B3DA-893B4376572B}"/>
                </a:ext>
              </a:extLst>
            </p:cNvPr>
            <p:cNvSpPr/>
            <p:nvPr/>
          </p:nvSpPr>
          <p:spPr>
            <a:xfrm>
              <a:off x="1973459" y="8455233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477F748-5B33-42CD-8BC1-A17A44B076C1}"/>
                </a:ext>
              </a:extLst>
            </p:cNvPr>
            <p:cNvSpPr/>
            <p:nvPr/>
          </p:nvSpPr>
          <p:spPr>
            <a:xfrm>
              <a:off x="1554028" y="9445965"/>
              <a:ext cx="360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94608EEA-3480-4E94-A3D7-988FC07581F3}"/>
                </a:ext>
              </a:extLst>
            </p:cNvPr>
            <p:cNvSpPr/>
            <p:nvPr/>
          </p:nvSpPr>
          <p:spPr>
            <a:xfrm>
              <a:off x="2851879" y="8838098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71343CD-F4B6-4F23-9247-F7EFB7E87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83202"/>
              </p:ext>
            </p:extLst>
          </p:nvPr>
        </p:nvGraphicFramePr>
        <p:xfrm>
          <a:off x="263255" y="2039672"/>
          <a:ext cx="6354527" cy="36576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17352">
                  <a:extLst>
                    <a:ext uri="{9D8B030D-6E8A-4147-A177-3AD203B41FA5}">
                      <a16:colId xmlns:a16="http://schemas.microsoft.com/office/drawing/2014/main" val="687287698"/>
                    </a:ext>
                  </a:extLst>
                </a:gridCol>
                <a:gridCol w="4037175">
                  <a:extLst>
                    <a:ext uri="{9D8B030D-6E8A-4147-A177-3AD203B41FA5}">
                      <a16:colId xmlns:a16="http://schemas.microsoft.com/office/drawing/2014/main" val="1856659284"/>
                    </a:ext>
                  </a:extLst>
                </a:gridCol>
              </a:tblGrid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都道府県名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展示資料名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066965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茨城県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16291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栃木県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23731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群馬県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65779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埼玉県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683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東京都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0878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千葉県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8650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神奈川県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139952"/>
                  </a:ext>
                </a:extLst>
              </a:tr>
            </a:tbl>
          </a:graphicData>
        </a:graphic>
      </p:graphicFrame>
      <p:sp>
        <p:nvSpPr>
          <p:cNvPr id="105" name="正方形/長方形 526">
            <a:extLst>
              <a:ext uri="{FF2B5EF4-FFF2-40B4-BE49-F238E27FC236}">
                <a16:creationId xmlns:a16="http://schemas.microsoft.com/office/drawing/2014/main" id="{42900809-9906-49C9-8523-F1F2056C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53" y="700143"/>
            <a:ext cx="5734050" cy="63817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ワーク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シート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（関東地方</a:t>
            </a:r>
            <a:r>
              <a:rPr lang="ja-JP" altLang="en-US" sz="2400" b="1" dirty="0"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版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）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テキスト ボックス 527">
            <a:extLst>
              <a:ext uri="{FF2B5EF4-FFF2-40B4-BE49-F238E27FC236}">
                <a16:creationId xmlns:a16="http://schemas.microsoft.com/office/drawing/2014/main" id="{7F9F341B-3A66-4C38-9869-67302623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153" y="114303"/>
            <a:ext cx="2905125" cy="39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76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[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資料</a:t>
            </a:r>
            <a:r>
              <a:rPr kumimoji="0" lang="en-US" altLang="ja-JP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2-3]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　　　　　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marL="0" marR="0" lvl="0" indent="76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メイリオ" panose="020B0604030504040204" pitchFamily="50" charset="-128"/>
              </a:rPr>
              <a:t>かはくの展示でご当地巡り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9" name="直角三角形 2258">
            <a:extLst>
              <a:ext uri="{FF2B5EF4-FFF2-40B4-BE49-F238E27FC236}">
                <a16:creationId xmlns:a16="http://schemas.microsoft.com/office/drawing/2014/main" id="{803F9C48-C959-4DEC-9EC6-87A6B466423D}"/>
              </a:ext>
            </a:extLst>
          </p:cNvPr>
          <p:cNvSpPr/>
          <p:nvPr/>
        </p:nvSpPr>
        <p:spPr>
          <a:xfrm rot="16200000">
            <a:off x="6686437" y="9732959"/>
            <a:ext cx="180014" cy="1631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FE73048-1FA4-4491-B30E-1ECC49F84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3" y="3175"/>
          <a:ext cx="2009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crobat Document" r:id="rId4" imgW="8095898" imgH="1885822" progId="AcroExch.Document.DC">
                  <p:embed/>
                </p:oleObj>
              </mc:Choice>
              <mc:Fallback>
                <p:oleObj name="Acrobat Document" r:id="rId4" imgW="8095898" imgH="1885822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175"/>
                        <a:ext cx="200977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8" name="Rectangle 213">
            <a:extLst>
              <a:ext uri="{FF2B5EF4-FFF2-40B4-BE49-F238E27FC236}">
                <a16:creationId xmlns:a16="http://schemas.microsoft.com/office/drawing/2014/main" id="{DA52974D-91D2-414F-8D9D-93C4AA21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42" y="1404694"/>
            <a:ext cx="6529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①関東地方ではいろいろな鉱石や化石が見つかっているよ。</a:t>
            </a:r>
            <a:endParaRPr lang="en-US" altLang="ja-JP" dirty="0">
              <a:latin typeface="07やさしさゴシック" panose="02000600000000000000" pitchFamily="50" charset="-128"/>
              <a:ea typeface="07やさしさゴシック" panose="02000600000000000000" pitchFamily="50" charset="-128"/>
              <a:cs typeface="ＭＳ 明朝" panose="02020609040205080304" pitchFamily="17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07やさしさゴシック" panose="02000600000000000000" pitchFamily="50" charset="-128"/>
                <a:ea typeface="07やさしさゴシック" panose="02000600000000000000" pitchFamily="50" charset="-128"/>
              </a:rPr>
              <a:t>　展示室で探して、展示資料名を書いてみよう。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7やさしさゴシック" panose="02000600000000000000" pitchFamily="50" charset="-128"/>
              <a:ea typeface="07やさしさゴシック" panose="02000600000000000000" pitchFamily="50" charset="-128"/>
            </a:endParaRPr>
          </a:p>
        </p:txBody>
      </p:sp>
      <p:sp>
        <p:nvSpPr>
          <p:cNvPr id="13" name="Rectangle 213">
            <a:extLst>
              <a:ext uri="{FF2B5EF4-FFF2-40B4-BE49-F238E27FC236}">
                <a16:creationId xmlns:a16="http://schemas.microsoft.com/office/drawing/2014/main" id="{D95A6669-7097-4634-9D0E-CDC36E49A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17" y="5706120"/>
            <a:ext cx="70134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②</a:t>
            </a:r>
            <a:r>
              <a:rPr lang="en-US" altLang="ja-JP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【</a:t>
            </a:r>
            <a:r>
              <a:rPr lang="ja-JP" altLang="en-US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応用問題</a:t>
            </a:r>
            <a:r>
              <a:rPr lang="en-US" altLang="ja-JP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】</a:t>
            </a:r>
            <a:r>
              <a:rPr lang="ja-JP" altLang="en-US" dirty="0">
                <a:latin typeface="07やさしさゴシック" panose="02000600000000000000" pitchFamily="50" charset="-128"/>
                <a:ea typeface="07やさしさゴシック" panose="02000600000000000000" pitchFamily="50" charset="-128"/>
                <a:cs typeface="ＭＳ 明朝" panose="02020609040205080304" pitchFamily="17" charset="-128"/>
              </a:rPr>
              <a:t>展示資料を見つけた都道府県名に○をつけよう。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7やさしさゴシック" panose="02000600000000000000" pitchFamily="50" charset="-128"/>
              <a:ea typeface="07やさしさゴシック" panose="02000600000000000000" pitchFamily="50" charset="-128"/>
            </a:endParaRPr>
          </a:p>
        </p:txBody>
      </p:sp>
      <p:sp>
        <p:nvSpPr>
          <p:cNvPr id="2257" name="テキスト ボックス 2256">
            <a:extLst>
              <a:ext uri="{FF2B5EF4-FFF2-40B4-BE49-F238E27FC236}">
                <a16:creationId xmlns:a16="http://schemas.microsoft.com/office/drawing/2014/main" id="{661220A0-E0AD-4C86-AA05-218AC93D9FEE}"/>
              </a:ext>
            </a:extLst>
          </p:cNvPr>
          <p:cNvSpPr txBox="1"/>
          <p:nvPr/>
        </p:nvSpPr>
        <p:spPr>
          <a:xfrm>
            <a:off x="4630807" y="962596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裏面に回答例があります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2B57286-11BD-49EA-BF01-1E4A33BF3C74}"/>
              </a:ext>
            </a:extLst>
          </p:cNvPr>
          <p:cNvSpPr/>
          <p:nvPr/>
        </p:nvSpPr>
        <p:spPr>
          <a:xfrm>
            <a:off x="690028" y="8651656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東京都</a:t>
            </a: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7906D204-5B14-4228-B2E8-54CCE0DBF2FE}"/>
              </a:ext>
            </a:extLst>
          </p:cNvPr>
          <p:cNvSpPr/>
          <p:nvPr/>
        </p:nvSpPr>
        <p:spPr>
          <a:xfrm>
            <a:off x="5148458" y="8274051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千葉県</a:t>
            </a: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03614939-76BD-4A52-B73D-682165329904}"/>
              </a:ext>
            </a:extLst>
          </p:cNvPr>
          <p:cNvSpPr/>
          <p:nvPr/>
        </p:nvSpPr>
        <p:spPr>
          <a:xfrm>
            <a:off x="5123972" y="7463041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茨城県</a:t>
            </a: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78AFEC5F-CD31-4B54-B75F-311CB9B834FB}"/>
              </a:ext>
            </a:extLst>
          </p:cNvPr>
          <p:cNvSpPr/>
          <p:nvPr/>
        </p:nvSpPr>
        <p:spPr>
          <a:xfrm>
            <a:off x="5148458" y="6629635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栃木県</a:t>
            </a: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17AB7E09-9A68-452C-B2A0-E9B295405AEC}"/>
              </a:ext>
            </a:extLst>
          </p:cNvPr>
          <p:cNvSpPr/>
          <p:nvPr/>
        </p:nvSpPr>
        <p:spPr>
          <a:xfrm>
            <a:off x="690028" y="6998803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群馬県</a:t>
            </a:r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DAD1897E-28EB-47AD-901B-2F1B1B1D307C}"/>
              </a:ext>
            </a:extLst>
          </p:cNvPr>
          <p:cNvSpPr/>
          <p:nvPr/>
        </p:nvSpPr>
        <p:spPr>
          <a:xfrm>
            <a:off x="690028" y="7993934"/>
            <a:ext cx="936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埼玉県</a:t>
            </a: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484AA088-7164-4872-98B0-A1790960F71B}"/>
              </a:ext>
            </a:extLst>
          </p:cNvPr>
          <p:cNvSpPr/>
          <p:nvPr/>
        </p:nvSpPr>
        <p:spPr>
          <a:xfrm>
            <a:off x="582028" y="9309378"/>
            <a:ext cx="1152000" cy="288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神奈川県</a:t>
            </a:r>
          </a:p>
        </p:txBody>
      </p:sp>
      <p:cxnSp>
        <p:nvCxnSpPr>
          <p:cNvPr id="2241" name="直線コネクタ 2240">
            <a:extLst>
              <a:ext uri="{FF2B5EF4-FFF2-40B4-BE49-F238E27FC236}">
                <a16:creationId xmlns:a16="http://schemas.microsoft.com/office/drawing/2014/main" id="{83356D02-E225-4FA1-88F4-C87EA743D189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3681990" y="6773635"/>
            <a:ext cx="1466468" cy="101823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E40A5789-0D57-4824-B590-1D525452CFC2}"/>
              </a:ext>
            </a:extLst>
          </p:cNvPr>
          <p:cNvCxnSpPr>
            <a:cxnSpLocks/>
          </p:cNvCxnSpPr>
          <p:nvPr/>
        </p:nvCxnSpPr>
        <p:spPr>
          <a:xfrm flipH="1" flipV="1">
            <a:off x="4328651" y="7567481"/>
            <a:ext cx="795321" cy="39561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66E3580-EDD9-400B-AF84-3F6E8EC222C5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4295782" y="8418051"/>
            <a:ext cx="852676" cy="14400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8D11B846-0B57-4821-891E-E79DB57A2EA8}"/>
              </a:ext>
            </a:extLst>
          </p:cNvPr>
          <p:cNvCxnSpPr>
            <a:cxnSpLocks/>
            <a:stCxn id="86" idx="6"/>
          </p:cNvCxnSpPr>
          <p:nvPr/>
        </p:nvCxnSpPr>
        <p:spPr>
          <a:xfrm>
            <a:off x="1626028" y="7142803"/>
            <a:ext cx="884724" cy="13919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5341E48-8FDB-4ADD-A0E4-B956F4C15533}"/>
              </a:ext>
            </a:extLst>
          </p:cNvPr>
          <p:cNvCxnSpPr>
            <a:cxnSpLocks/>
            <a:stCxn id="87" idx="6"/>
            <a:endCxn id="78" idx="2"/>
          </p:cNvCxnSpPr>
          <p:nvPr/>
        </p:nvCxnSpPr>
        <p:spPr>
          <a:xfrm flipV="1">
            <a:off x="1626028" y="8062956"/>
            <a:ext cx="1429504" cy="74978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10D7794A-A88E-4B19-942A-9C1DF4129894}"/>
              </a:ext>
            </a:extLst>
          </p:cNvPr>
          <p:cNvCxnSpPr>
            <a:cxnSpLocks/>
            <a:stCxn id="17" idx="6"/>
            <a:endCxn id="77" idx="1"/>
          </p:cNvCxnSpPr>
          <p:nvPr/>
        </p:nvCxnSpPr>
        <p:spPr>
          <a:xfrm flipV="1">
            <a:off x="1626028" y="8482701"/>
            <a:ext cx="1493344" cy="312955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A2A38352-BEEB-4FAF-A757-3F7920403025}"/>
              </a:ext>
            </a:extLst>
          </p:cNvPr>
          <p:cNvCxnSpPr>
            <a:cxnSpLocks/>
            <a:stCxn id="88" idx="6"/>
            <a:endCxn id="81" idx="0"/>
          </p:cNvCxnSpPr>
          <p:nvPr/>
        </p:nvCxnSpPr>
        <p:spPr>
          <a:xfrm flipV="1">
            <a:off x="1734028" y="8838098"/>
            <a:ext cx="1315851" cy="61528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4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DAC4FD3-9334-4DB5-BE10-45A258846478}"/>
              </a:ext>
            </a:extLst>
          </p:cNvPr>
          <p:cNvSpPr/>
          <p:nvPr/>
        </p:nvSpPr>
        <p:spPr>
          <a:xfrm>
            <a:off x="0" y="0"/>
            <a:ext cx="6858000" cy="6485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07やさしさゴシック" panose="02000600000000000000" pitchFamily="50" charset="-128"/>
                <a:ea typeface="07やさしさゴシック" panose="02000600000000000000" pitchFamily="50" charset="-128"/>
              </a:rPr>
              <a:t>回答例とエピソード</a:t>
            </a: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DE838C5F-8C2A-438B-9F3C-9F3DCD5D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32198"/>
              </p:ext>
            </p:extLst>
          </p:nvPr>
        </p:nvGraphicFramePr>
        <p:xfrm>
          <a:off x="241498" y="840129"/>
          <a:ext cx="6354527" cy="90658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19811">
                  <a:extLst>
                    <a:ext uri="{9D8B030D-6E8A-4147-A177-3AD203B41FA5}">
                      <a16:colId xmlns:a16="http://schemas.microsoft.com/office/drawing/2014/main" val="687287698"/>
                    </a:ext>
                  </a:extLst>
                </a:gridCol>
                <a:gridCol w="4434716">
                  <a:extLst>
                    <a:ext uri="{9D8B030D-6E8A-4147-A177-3AD203B41FA5}">
                      <a16:colId xmlns:a16="http://schemas.microsoft.com/office/drawing/2014/main" val="1856659284"/>
                    </a:ext>
                  </a:extLst>
                </a:gridCol>
              </a:tblGrid>
              <a:tr h="510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都道府県名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展示資料名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066965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茨城県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16291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栃木県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23731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群馬県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65779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埼玉県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68366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東京都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08786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千葉県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8650"/>
                  </a:ext>
                </a:extLst>
              </a:tr>
              <a:tr h="12221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神奈川県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139952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4054795D-2E2A-4561-A518-2E84D1EB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6" y="1484628"/>
            <a:ext cx="1429512" cy="9530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E63AD8-BC3E-4B8F-8A0A-142E35BA4242}"/>
              </a:ext>
            </a:extLst>
          </p:cNvPr>
          <p:cNvSpPr txBox="1"/>
          <p:nvPr/>
        </p:nvSpPr>
        <p:spPr>
          <a:xfrm>
            <a:off x="3560616" y="1484120"/>
            <a:ext cx="32281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トリフィル石</a:t>
            </a:r>
            <a:endParaRPr kumimoji="1" lang="en-US" altLang="ja-JP" sz="1600" b="1" dirty="0"/>
          </a:p>
          <a:p>
            <a:r>
              <a:rPr kumimoji="1" lang="ja-JP" altLang="en-US" sz="1200" dirty="0"/>
              <a:t>雪入の花崗岩採石場では、日本で唯一のリン酸塩ペグマタイトが見つかり、珍しいリン酸塩鉱物を多産しました。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A8F101-D920-4A76-BA30-CBA682D0A68B}"/>
              </a:ext>
            </a:extLst>
          </p:cNvPr>
          <p:cNvSpPr txBox="1"/>
          <p:nvPr/>
        </p:nvSpPr>
        <p:spPr>
          <a:xfrm>
            <a:off x="3532905" y="2574798"/>
            <a:ext cx="32281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縞々珪藻土</a:t>
            </a:r>
            <a:endParaRPr kumimoji="1" lang="en-US" altLang="ja-JP" sz="1600" b="1" dirty="0"/>
          </a:p>
          <a:p>
            <a:r>
              <a:rPr kumimoji="1" lang="ja-JP" altLang="en-US" sz="1200" dirty="0"/>
              <a:t>約</a:t>
            </a:r>
            <a:r>
              <a:rPr kumimoji="1" lang="en-US" altLang="ja-JP" sz="1200" dirty="0"/>
              <a:t>30</a:t>
            </a:r>
            <a:r>
              <a:rPr kumimoji="1" lang="ja-JP" altLang="en-US" sz="1200" dirty="0"/>
              <a:t>万年前に栃木県那須塩原市にあった湖の底に、微小な植物プランクトン（珪藻）と泥粒からなる明色と暗色の薄い層が１年ごとにたまりました。当時のこの地域の気候や環境を詳細に記録しています。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E81373-4B46-45E9-9075-7E97A076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6" y="3939781"/>
            <a:ext cx="1429512" cy="953008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E1CD2A1-D300-478F-B4D5-9C8967882CBA}"/>
              </a:ext>
            </a:extLst>
          </p:cNvPr>
          <p:cNvSpPr txBox="1"/>
          <p:nvPr/>
        </p:nvSpPr>
        <p:spPr>
          <a:xfrm>
            <a:off x="3532904" y="4159666"/>
            <a:ext cx="322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自然硫黄</a:t>
            </a:r>
            <a:endParaRPr kumimoji="1" lang="en-US" altLang="ja-JP" sz="1600" b="1" dirty="0"/>
          </a:p>
          <a:p>
            <a:r>
              <a:rPr kumimoji="1" lang="zh-TW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提供者：櫻井欽一氏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42CCC21-28B5-4491-AACC-613326D3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6" y="5153267"/>
            <a:ext cx="1431036" cy="954024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81753-4185-4753-AD75-274444D26E1B}"/>
              </a:ext>
            </a:extLst>
          </p:cNvPr>
          <p:cNvSpPr txBox="1"/>
          <p:nvPr/>
        </p:nvSpPr>
        <p:spPr>
          <a:xfrm>
            <a:off x="3532904" y="5181988"/>
            <a:ext cx="32281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車骨鉱</a:t>
            </a:r>
            <a:endParaRPr kumimoji="1" lang="en-US" altLang="ja-JP" sz="1600" b="1" dirty="0"/>
          </a:p>
          <a:p>
            <a:r>
              <a:rPr kumimoji="1" lang="ja-JP" altLang="en-US" sz="1200" dirty="0"/>
              <a:t>秩父鉱山は数々の美しい鉱物標本を産出しました。中でも日本随一の車骨鉱が産出されました。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48A414-4312-4AFB-ABBA-C24F621D8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82" y="2596947"/>
            <a:ext cx="768548" cy="1152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DCC7C3-1DFD-4FB0-8651-46634C3E3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9" y="7487091"/>
            <a:ext cx="768549" cy="11520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AC35B7C-67A3-4103-B67E-979EA9770F43}"/>
              </a:ext>
            </a:extLst>
          </p:cNvPr>
          <p:cNvSpPr txBox="1"/>
          <p:nvPr/>
        </p:nvSpPr>
        <p:spPr>
          <a:xfrm>
            <a:off x="2964551" y="7449059"/>
            <a:ext cx="37410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地磁気逆転期を含む地層はぎ取り標本</a:t>
            </a:r>
            <a:endParaRPr kumimoji="1" lang="en-US" altLang="ja-JP" sz="1600" b="1" dirty="0"/>
          </a:p>
          <a:p>
            <a:r>
              <a:rPr kumimoji="1" lang="ja-JP" altLang="en-US" sz="1200" dirty="0"/>
              <a:t>市原市田淵の養老川沿いに見られる７７万年前の地層は、「チバニアン」と命名されました。地球の磁場は、地球の歴史の中で</a:t>
            </a:r>
            <a:r>
              <a:rPr kumimoji="1" lang="en-US" altLang="ja-JP" sz="1200" dirty="0"/>
              <a:t>S</a:t>
            </a:r>
            <a:r>
              <a:rPr kumimoji="1" lang="ja-JP" altLang="en-US" sz="1200" dirty="0"/>
              <a:t>極と</a:t>
            </a:r>
            <a:r>
              <a:rPr kumimoji="1" lang="en-US" altLang="ja-JP" sz="1200" dirty="0"/>
              <a:t>N</a:t>
            </a:r>
            <a:r>
              <a:rPr kumimoji="1" lang="ja-JP" altLang="en-US" sz="1200" dirty="0"/>
              <a:t>極が何度も入れ替わっています。この地層では、７７万年前に起こった地球磁場の最後の反転が記録されています。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D4F8E79-FEDE-4C70-9275-385FA0EDD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6" y="6394885"/>
            <a:ext cx="1429512" cy="95300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D242640-8076-457D-A8D6-B3B896DD8C00}"/>
              </a:ext>
            </a:extLst>
          </p:cNvPr>
          <p:cNvSpPr txBox="1"/>
          <p:nvPr/>
        </p:nvSpPr>
        <p:spPr>
          <a:xfrm>
            <a:off x="3541889" y="6438225"/>
            <a:ext cx="32281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ボニナイト（無人岩）</a:t>
            </a:r>
            <a:endParaRPr kumimoji="1" lang="en-US" altLang="ja-JP" sz="1600" b="1" dirty="0"/>
          </a:p>
          <a:p>
            <a:r>
              <a:rPr kumimoji="1" lang="ja-JP" altLang="en-US" sz="1200" dirty="0"/>
              <a:t>東京都の「県の石（岩石）」です。世界的にも珍しい「単斜頑火輝石」という鉱物を含みます。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03C54E-913F-4EFD-AB0E-5FFEB163D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86" y="8845458"/>
            <a:ext cx="1431036" cy="954024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687255E-06F2-4EBF-9437-96B56E13A844}"/>
              </a:ext>
            </a:extLst>
          </p:cNvPr>
          <p:cNvSpPr txBox="1"/>
          <p:nvPr/>
        </p:nvSpPr>
        <p:spPr>
          <a:xfrm>
            <a:off x="3629891" y="9046862"/>
            <a:ext cx="322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湯河原沸石</a:t>
            </a:r>
            <a:endParaRPr kumimoji="1" lang="en-US" altLang="ja-JP" sz="1600" b="1" dirty="0"/>
          </a:p>
          <a:p>
            <a:r>
              <a:rPr kumimoji="1" lang="ja-JP" altLang="en-US" sz="1200" dirty="0"/>
              <a:t>湯河原温泉から発見された新鉱物です。</a:t>
            </a:r>
          </a:p>
        </p:txBody>
      </p:sp>
    </p:spTree>
    <p:extLst>
      <p:ext uri="{BB962C8B-B14F-4D97-AF65-F5344CB8AC3E}">
        <p14:creationId xmlns:p14="http://schemas.microsoft.com/office/powerpoint/2010/main" val="163195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319</Words>
  <PresentationFormat>A4 210 x 297 mm</PresentationFormat>
  <Paragraphs>47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07やさしさゴシック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2022-01-11T02:45:28Z</cp:lastPrinted>
  <dcterms:created xsi:type="dcterms:W3CDTF">2021-07-15T05:07:39Z</dcterms:created>
  <dcterms:modified xsi:type="dcterms:W3CDTF">2022-03-01T01:42:38Z</dcterms:modified>
</cp:coreProperties>
</file>