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96" r:id="rId1"/>
  </p:sldMasterIdLst>
  <p:notesMasterIdLst>
    <p:notesMasterId r:id="rId4"/>
  </p:notesMasterIdLst>
  <p:sldIdLst>
    <p:sldId id="258" r:id="rId2"/>
    <p:sldId id="257" r:id="rId3"/>
  </p:sldIdLst>
  <p:sldSz cx="6858000" cy="9906000" type="A4"/>
  <p:notesSz cx="6735763" cy="98694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関根 通陽" initials="関根" lastIdx="2" clrIdx="0">
    <p:extLst>
      <p:ext uri="{19B8F6BF-5375-455C-9EA6-DF929625EA0E}">
        <p15:presenceInfo xmlns:p15="http://schemas.microsoft.com/office/powerpoint/2012/main" userId="S-1-5-21-825385695-2846434591-4248878860-84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10" autoAdjust="0"/>
    <p:restoredTop sz="94660"/>
  </p:normalViewPr>
  <p:slideViewPr>
    <p:cSldViewPr snapToGrid="0">
      <p:cViewPr varScale="1">
        <p:scale>
          <a:sx n="62" d="100"/>
          <a:sy n="62" d="100"/>
        </p:scale>
        <p:origin x="155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33759D86-4398-435E-9FE3-A9464FDDD29F}" type="datetimeFigureOut">
              <a:rPr kumimoji="1" lang="ja-JP" altLang="en-US" smtClean="0"/>
              <a:t>2022/3/1</a:t>
            </a:fld>
            <a:endParaRPr kumimoji="1" lang="ja-JP" altLang="en-US"/>
          </a:p>
        </p:txBody>
      </p:sp>
      <p:sp>
        <p:nvSpPr>
          <p:cNvPr id="4" name="スライド イメージ プレースホルダー 3"/>
          <p:cNvSpPr>
            <a:spLocks noGrp="1" noRot="1" noChangeAspect="1"/>
          </p:cNvSpPr>
          <p:nvPr>
            <p:ph type="sldImg" idx="2"/>
          </p:nvPr>
        </p:nvSpPr>
        <p:spPr>
          <a:xfrm>
            <a:off x="2214563" y="1233488"/>
            <a:ext cx="2306637" cy="3330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9800"/>
            <a:ext cx="5389563" cy="38862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4188"/>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4188"/>
            <a:ext cx="2919412" cy="495300"/>
          </a:xfrm>
          <a:prstGeom prst="rect">
            <a:avLst/>
          </a:prstGeom>
        </p:spPr>
        <p:txBody>
          <a:bodyPr vert="horz" lIns="91440" tIns="45720" rIns="91440" bIns="45720" rtlCol="0" anchor="b"/>
          <a:lstStyle>
            <a:lvl1pPr algn="r">
              <a:defRPr sz="1200"/>
            </a:lvl1pPr>
          </a:lstStyle>
          <a:p>
            <a:fld id="{66D7B308-1416-484E-8BCA-A98A1B70631D}" type="slidenum">
              <a:rPr kumimoji="1" lang="ja-JP" altLang="en-US" smtClean="0"/>
              <a:t>‹#›</a:t>
            </a:fld>
            <a:endParaRPr kumimoji="1" lang="ja-JP" altLang="en-US"/>
          </a:p>
        </p:txBody>
      </p:sp>
    </p:spTree>
    <p:extLst>
      <p:ext uri="{BB962C8B-B14F-4D97-AF65-F5344CB8AC3E}">
        <p14:creationId xmlns:p14="http://schemas.microsoft.com/office/powerpoint/2010/main" val="397517541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7FC4BAC8-C8E4-480D-8F92-BCE5A2D91ABF}" type="datetimeFigureOut">
              <a:rPr kumimoji="1" lang="ja-JP" altLang="en-US" smtClean="0"/>
              <a:t>2022/3/1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1300165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FC4BAC8-C8E4-480D-8F92-BCE5A2D91ABF}" type="datetimeFigureOut">
              <a:rPr kumimoji="1" lang="ja-JP" altLang="en-US" smtClean="0"/>
              <a:t>2022/3/1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55367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FC4BAC8-C8E4-480D-8F92-BCE5A2D91ABF}" type="datetimeFigureOut">
              <a:rPr kumimoji="1" lang="ja-JP" altLang="en-US" smtClean="0"/>
              <a:t>2022/3/1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2491042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FC4BAC8-C8E4-480D-8F92-BCE5A2D91ABF}" type="datetimeFigureOut">
              <a:rPr kumimoji="1" lang="ja-JP" altLang="en-US" smtClean="0"/>
              <a:t>2022/3/1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1286591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FC4BAC8-C8E4-480D-8F92-BCE5A2D91ABF}" type="datetimeFigureOut">
              <a:rPr kumimoji="1" lang="ja-JP" altLang="en-US" smtClean="0"/>
              <a:t>2022/3/1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3097055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FC4BAC8-C8E4-480D-8F92-BCE5A2D91ABF}" type="datetimeFigureOut">
              <a:rPr kumimoji="1" lang="ja-JP" altLang="en-US" smtClean="0"/>
              <a:t>2022/3/1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2566165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FC4BAC8-C8E4-480D-8F92-BCE5A2D91ABF}" type="datetimeFigureOut">
              <a:rPr kumimoji="1" lang="ja-JP" altLang="en-US" smtClean="0"/>
              <a:t>2022/3/1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203416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FC4BAC8-C8E4-480D-8F92-BCE5A2D91ABF}" type="datetimeFigureOut">
              <a:rPr kumimoji="1" lang="ja-JP" altLang="en-US" smtClean="0"/>
              <a:t>2022/3/1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784188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C4BAC8-C8E4-480D-8F92-BCE5A2D91ABF}" type="datetimeFigureOut">
              <a:rPr kumimoji="1" lang="ja-JP" altLang="en-US" smtClean="0"/>
              <a:t>2022/3/1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3150544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FC4BAC8-C8E4-480D-8F92-BCE5A2D91ABF}" type="datetimeFigureOut">
              <a:rPr kumimoji="1" lang="ja-JP" altLang="en-US" smtClean="0"/>
              <a:t>2022/3/1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3924637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FC4BAC8-C8E4-480D-8F92-BCE5A2D91ABF}" type="datetimeFigureOut">
              <a:rPr kumimoji="1" lang="ja-JP" altLang="en-US" smtClean="0"/>
              <a:t>2022/3/1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1684240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7FC4BAC8-C8E4-480D-8F92-BCE5A2D91ABF}" type="datetimeFigureOut">
              <a:rPr kumimoji="1" lang="ja-JP" altLang="en-US" smtClean="0"/>
              <a:t>2022/3/1</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A652F751-8892-421D-87D0-FE852F5605CF}" type="slidenum">
              <a:rPr kumimoji="1" lang="ja-JP" altLang="en-US" smtClean="0"/>
              <a:t>‹#›</a:t>
            </a:fld>
            <a:endParaRPr kumimoji="1" lang="ja-JP" altLang="en-US"/>
          </a:p>
        </p:txBody>
      </p:sp>
    </p:spTree>
    <p:extLst>
      <p:ext uri="{BB962C8B-B14F-4D97-AF65-F5344CB8AC3E}">
        <p14:creationId xmlns:p14="http://schemas.microsoft.com/office/powerpoint/2010/main" val="407330845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1.bin"/><Relationship Id="rId7"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正方形/長方形 526">
            <a:extLst>
              <a:ext uri="{FF2B5EF4-FFF2-40B4-BE49-F238E27FC236}">
                <a16:creationId xmlns:a16="http://schemas.microsoft.com/office/drawing/2014/main" id="{42900809-9906-49C9-8523-F1F2056CF707}"/>
              </a:ext>
            </a:extLst>
          </p:cNvPr>
          <p:cNvSpPr>
            <a:spLocks noChangeArrowheads="1"/>
          </p:cNvSpPr>
          <p:nvPr/>
        </p:nvSpPr>
        <p:spPr bwMode="auto">
          <a:xfrm>
            <a:off x="662053" y="700143"/>
            <a:ext cx="5734050" cy="638175"/>
          </a:xfrm>
          <a:prstGeom prst="rect">
            <a:avLst/>
          </a:prstGeom>
          <a:gradFill rotWithShape="1">
            <a:gsLst>
              <a:gs pos="0">
                <a:srgbClr val="FFBE86"/>
              </a:gs>
              <a:gs pos="35001">
                <a:srgbClr val="FFD0AA"/>
              </a:gs>
              <a:gs pos="100000">
                <a:srgbClr val="FFEBDB"/>
              </a:gs>
            </a:gsLst>
            <a:lin ang="16200000" scaled="1"/>
          </a:gradFill>
          <a:ln w="9525">
            <a:solidFill>
              <a:srgbClr val="F68C36"/>
            </a:solidFill>
            <a:miter lim="800000"/>
            <a:headEnd/>
            <a:tailEnd/>
          </a:ln>
          <a:effectLst>
            <a:outerShdw dist="20000" dir="5400000" rotWithShape="0">
              <a:srgbClr val="000000">
                <a:alpha val="37999"/>
              </a:srgbClr>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ja-JP" altLang="en-US" sz="2400" b="1" dirty="0">
                <a:latin typeface="Century" panose="02040604050505020304" pitchFamily="18" charset="0"/>
                <a:ea typeface="ＭＳ 明朝" panose="02020609040205080304" pitchFamily="17" charset="-128"/>
                <a:cs typeface="メイリオ" panose="020B0604030504040204" pitchFamily="50" charset="-128"/>
              </a:rPr>
              <a:t>ワーク</a:t>
            </a:r>
            <a:r>
              <a:rPr kumimoji="0" lang="ja-JP" altLang="ja-JP" sz="2400" b="1" i="0" u="none" strike="noStrike" cap="none" normalizeH="0" baseline="0" dirty="0">
                <a:ln>
                  <a:noFill/>
                </a:ln>
                <a:solidFill>
                  <a:schemeClr val="tx1"/>
                </a:solidFill>
                <a:effectLst/>
                <a:latin typeface="Century" panose="02040604050505020304" pitchFamily="18" charset="0"/>
                <a:ea typeface="ＭＳ 明朝" panose="02020609040205080304" pitchFamily="17" charset="-128"/>
                <a:cs typeface="メイリオ" panose="020B0604030504040204" pitchFamily="50" charset="-128"/>
              </a:rPr>
              <a:t>シート</a:t>
            </a:r>
            <a:r>
              <a:rPr kumimoji="0" lang="ja-JP" altLang="en-US" sz="2400" b="1" i="0" u="none" strike="noStrike" cap="none" normalizeH="0" baseline="0" dirty="0">
                <a:ln>
                  <a:noFill/>
                </a:ln>
                <a:solidFill>
                  <a:schemeClr val="tx1"/>
                </a:solidFill>
                <a:effectLst/>
                <a:latin typeface="Century" panose="02040604050505020304" pitchFamily="18" charset="0"/>
                <a:ea typeface="ＭＳ 明朝" panose="02020609040205080304" pitchFamily="17" charset="-128"/>
                <a:cs typeface="メイリオ" panose="020B0604030504040204" pitchFamily="50" charset="-128"/>
              </a:rPr>
              <a:t>（東京都版）</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06" name="テキスト ボックス 527">
            <a:extLst>
              <a:ext uri="{FF2B5EF4-FFF2-40B4-BE49-F238E27FC236}">
                <a16:creationId xmlns:a16="http://schemas.microsoft.com/office/drawing/2014/main" id="{7F9F341B-3A66-4C38-9869-6730262322A2}"/>
              </a:ext>
            </a:extLst>
          </p:cNvPr>
          <p:cNvSpPr txBox="1">
            <a:spLocks noChangeArrowheads="1"/>
          </p:cNvSpPr>
          <p:nvPr/>
        </p:nvSpPr>
        <p:spPr bwMode="auto">
          <a:xfrm>
            <a:off x="3875153" y="114303"/>
            <a:ext cx="2905125" cy="391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76200" algn="r" defTabSz="914400" rtl="0" eaLnBrk="0" fontAlgn="base" latinLnBrk="0" hangingPunct="0">
              <a:lnSpc>
                <a:spcPct val="100000"/>
              </a:lnSpc>
              <a:spcBef>
                <a:spcPct val="0"/>
              </a:spcBef>
              <a:spcAft>
                <a:spcPct val="0"/>
              </a:spcAft>
              <a:buClrTx/>
              <a:buSzTx/>
              <a:buFontTx/>
              <a:buNone/>
              <a:tabLst/>
            </a:pPr>
            <a:r>
              <a:rPr kumimoji="0" lang="en-US" altLang="ja-JP" sz="1200" b="1" i="0" u="none" strike="noStrike" cap="none" normalizeH="0" baseline="0" dirty="0">
                <a:ln>
                  <a:noFill/>
                </a:ln>
                <a:solidFill>
                  <a:schemeClr val="tx1"/>
                </a:solidFill>
                <a:effectLst/>
                <a:latin typeface="Century" panose="02040604050505020304" pitchFamily="18" charset="0"/>
                <a:ea typeface="ＭＳ 明朝" panose="02020609040205080304" pitchFamily="17" charset="-128"/>
                <a:cs typeface="メイリオ" panose="020B0604030504040204" pitchFamily="50" charset="-128"/>
              </a:rPr>
              <a:t>[</a:t>
            </a:r>
            <a:r>
              <a:rPr kumimoji="0" lang="ja-JP" altLang="en-US" sz="1200" b="1" i="0" u="none" strike="noStrike" cap="none" normalizeH="0" baseline="0" dirty="0">
                <a:ln>
                  <a:noFill/>
                </a:ln>
                <a:solidFill>
                  <a:schemeClr val="tx1"/>
                </a:solidFill>
                <a:effectLst/>
                <a:latin typeface="Century" panose="02040604050505020304" pitchFamily="18" charset="0"/>
                <a:ea typeface="ＭＳ 明朝" panose="02020609040205080304" pitchFamily="17" charset="-128"/>
                <a:cs typeface="メイリオ" panose="020B0604030504040204" pitchFamily="50" charset="-128"/>
              </a:rPr>
              <a:t>資料</a:t>
            </a:r>
            <a:r>
              <a:rPr kumimoji="0" lang="en-US" altLang="ja-JP" sz="1200" b="1" i="0" u="none" strike="noStrike" cap="none" normalizeH="0" baseline="0">
                <a:ln>
                  <a:noFill/>
                </a:ln>
                <a:solidFill>
                  <a:schemeClr val="tx1"/>
                </a:solidFill>
                <a:effectLst/>
                <a:latin typeface="Century" panose="02040604050505020304" pitchFamily="18" charset="0"/>
                <a:ea typeface="ＭＳ 明朝" panose="02020609040205080304" pitchFamily="17" charset="-128"/>
                <a:cs typeface="メイリオ" panose="020B0604030504040204" pitchFamily="50" charset="-128"/>
              </a:rPr>
              <a:t>2-2]</a:t>
            </a:r>
            <a:r>
              <a:rPr kumimoji="0" lang="ja-JP" altLang="ja-JP" sz="1200" b="1" i="0" u="none" strike="noStrike" cap="none" normalizeH="0" baseline="0" dirty="0">
                <a:ln>
                  <a:noFill/>
                </a:ln>
                <a:solidFill>
                  <a:schemeClr val="tx1"/>
                </a:solidFill>
                <a:effectLst/>
                <a:latin typeface="Century" panose="02040604050505020304" pitchFamily="18" charset="0"/>
                <a:ea typeface="ＭＳ 明朝" panose="02020609040205080304" pitchFamily="17" charset="-128"/>
                <a:cs typeface="メイリオ" panose="020B0604030504040204" pitchFamily="50" charset="-128"/>
              </a:rPr>
              <a:t>　　　　　</a:t>
            </a:r>
            <a:endParaRPr kumimoji="0" lang="en-US" altLang="ja-JP" sz="1200" b="1" i="0" u="none" strike="noStrike" cap="none" normalizeH="0" baseline="0" dirty="0">
              <a:ln>
                <a:noFill/>
              </a:ln>
              <a:solidFill>
                <a:schemeClr val="tx1"/>
              </a:solidFill>
              <a:effectLst/>
              <a:latin typeface="Century" panose="02040604050505020304" pitchFamily="18" charset="0"/>
              <a:ea typeface="ＭＳ 明朝" panose="02020609040205080304" pitchFamily="17" charset="-128"/>
              <a:cs typeface="メイリオ" panose="020B0604030504040204" pitchFamily="50" charset="-128"/>
            </a:endParaRPr>
          </a:p>
          <a:p>
            <a:pPr marL="0" marR="0" lvl="0" indent="76200" algn="r" defTabSz="914400" rtl="0" eaLnBrk="0" fontAlgn="base" latinLnBrk="0" hangingPunct="0">
              <a:lnSpc>
                <a:spcPct val="100000"/>
              </a:lnSpc>
              <a:spcBef>
                <a:spcPct val="0"/>
              </a:spcBef>
              <a:spcAft>
                <a:spcPct val="0"/>
              </a:spcAft>
              <a:buClrTx/>
              <a:buSzTx/>
              <a:buFontTx/>
              <a:buNone/>
              <a:tabLst/>
            </a:pPr>
            <a:r>
              <a:rPr kumimoji="0" lang="ja-JP" altLang="en-US" sz="1200" b="1" i="0" u="none" strike="noStrike" cap="none" normalizeH="0" baseline="0" dirty="0">
                <a:ln>
                  <a:noFill/>
                </a:ln>
                <a:solidFill>
                  <a:schemeClr val="tx1"/>
                </a:solidFill>
                <a:effectLst/>
                <a:latin typeface="Century" panose="02040604050505020304" pitchFamily="18" charset="0"/>
                <a:ea typeface="ＭＳ 明朝" panose="02020609040205080304" pitchFamily="17" charset="-128"/>
                <a:cs typeface="メイリオ" panose="020B0604030504040204" pitchFamily="50" charset="-128"/>
              </a:rPr>
              <a:t>かはくの展示でご当地巡り</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257" name="テキスト ボックス 2256">
            <a:extLst>
              <a:ext uri="{FF2B5EF4-FFF2-40B4-BE49-F238E27FC236}">
                <a16:creationId xmlns:a16="http://schemas.microsoft.com/office/drawing/2014/main" id="{661220A0-E0AD-4C86-AA05-218AC93D9FEE}"/>
              </a:ext>
            </a:extLst>
          </p:cNvPr>
          <p:cNvSpPr txBox="1"/>
          <p:nvPr/>
        </p:nvSpPr>
        <p:spPr>
          <a:xfrm>
            <a:off x="4353710" y="9625965"/>
            <a:ext cx="2518638" cy="307777"/>
          </a:xfrm>
          <a:prstGeom prst="rect">
            <a:avLst/>
          </a:prstGeom>
          <a:noFill/>
        </p:spPr>
        <p:txBody>
          <a:bodyPr wrap="none" rtlCol="0">
            <a:spAutoFit/>
          </a:bodyPr>
          <a:lstStyle/>
          <a:p>
            <a:r>
              <a:rPr kumimoji="1" lang="ja-JP" altLang="en-US" sz="1400" dirty="0"/>
              <a:t>裏面で答え合わせをしよう！</a:t>
            </a:r>
          </a:p>
        </p:txBody>
      </p:sp>
      <p:sp>
        <p:nvSpPr>
          <p:cNvPr id="2259" name="直角三角形 2258">
            <a:extLst>
              <a:ext uri="{FF2B5EF4-FFF2-40B4-BE49-F238E27FC236}">
                <a16:creationId xmlns:a16="http://schemas.microsoft.com/office/drawing/2014/main" id="{803F9C48-C959-4DEC-9EC6-87A6B466423D}"/>
              </a:ext>
            </a:extLst>
          </p:cNvPr>
          <p:cNvSpPr/>
          <p:nvPr/>
        </p:nvSpPr>
        <p:spPr>
          <a:xfrm rot="16200000">
            <a:off x="6686437" y="9732959"/>
            <a:ext cx="180014" cy="163112"/>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5" name="オブジェクト 4">
            <a:extLst>
              <a:ext uri="{FF2B5EF4-FFF2-40B4-BE49-F238E27FC236}">
                <a16:creationId xmlns:a16="http://schemas.microsoft.com/office/drawing/2014/main" id="{6FE73048-1FA4-4491-B30E-1ECC49F84C97}"/>
              </a:ext>
            </a:extLst>
          </p:cNvPr>
          <p:cNvGraphicFramePr>
            <a:graphicFrameLocks noChangeAspect="1"/>
          </p:cNvGraphicFramePr>
          <p:nvPr/>
        </p:nvGraphicFramePr>
        <p:xfrm>
          <a:off x="4763" y="3175"/>
          <a:ext cx="2009775" cy="468313"/>
        </p:xfrm>
        <a:graphic>
          <a:graphicData uri="http://schemas.openxmlformats.org/presentationml/2006/ole">
            <mc:AlternateContent xmlns:mc="http://schemas.openxmlformats.org/markup-compatibility/2006">
              <mc:Choice xmlns:v="urn:schemas-microsoft-com:vml" Requires="v">
                <p:oleObj spid="_x0000_s2069" name="Acrobat Document" r:id="rId3" imgW="8095898" imgH="1885822" progId="AcroExch.Document.DC">
                  <p:embed/>
                </p:oleObj>
              </mc:Choice>
              <mc:Fallback>
                <p:oleObj name="Acrobat Document" r:id="rId3" imgW="8095898" imgH="1885822" progId="AcroExch.Document.DC">
                  <p:embed/>
                  <p:pic>
                    <p:nvPicPr>
                      <p:cNvPr id="5" name="オブジェクト 4">
                        <a:extLst>
                          <a:ext uri="{FF2B5EF4-FFF2-40B4-BE49-F238E27FC236}">
                            <a16:creationId xmlns:a16="http://schemas.microsoft.com/office/drawing/2014/main" id="{6FE73048-1FA4-4491-B30E-1ECC49F84C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3" y="3175"/>
                        <a:ext cx="2009775" cy="4683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48" name="Rectangle 213">
            <a:extLst>
              <a:ext uri="{FF2B5EF4-FFF2-40B4-BE49-F238E27FC236}">
                <a16:creationId xmlns:a16="http://schemas.microsoft.com/office/drawing/2014/main" id="{DA52974D-91D2-414F-8D9D-93C4AA216D27}"/>
              </a:ext>
            </a:extLst>
          </p:cNvPr>
          <p:cNvSpPr>
            <a:spLocks noChangeArrowheads="1"/>
          </p:cNvSpPr>
          <p:nvPr/>
        </p:nvSpPr>
        <p:spPr bwMode="auto">
          <a:xfrm>
            <a:off x="-2965" y="1544086"/>
            <a:ext cx="504176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1333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33350" algn="l" defTabSz="914400" rtl="0" eaLnBrk="0" fontAlgn="base" latinLnBrk="0" hangingPunct="0">
              <a:lnSpc>
                <a:spcPct val="100000"/>
              </a:lnSpc>
              <a:spcBef>
                <a:spcPct val="0"/>
              </a:spcBef>
              <a:spcAft>
                <a:spcPct val="0"/>
              </a:spcAft>
              <a:buClrTx/>
              <a:buSzTx/>
              <a:buFontTx/>
              <a:buNone/>
              <a:tabLst/>
            </a:pPr>
            <a:r>
              <a:rPr lang="ja-JP" altLang="en-US" dirty="0">
                <a:latin typeface="07やさしさゴシック" panose="02000600000000000000" pitchFamily="50" charset="-128"/>
                <a:ea typeface="07やさしさゴシック" panose="02000600000000000000" pitchFamily="50" charset="-128"/>
                <a:cs typeface="ＭＳ 明朝" panose="02020609040205080304" pitchFamily="17" charset="-128"/>
              </a:rPr>
              <a:t>　東京都にゆかりのある展示はどれだろう。</a:t>
            </a:r>
            <a:endParaRPr lang="en-US" altLang="ja-JP" dirty="0">
              <a:latin typeface="07やさしさゴシック" panose="02000600000000000000" pitchFamily="50" charset="-128"/>
              <a:ea typeface="07やさしさゴシック" panose="02000600000000000000" pitchFamily="50" charset="-128"/>
              <a:cs typeface="ＭＳ 明朝" panose="02020609040205080304" pitchFamily="17" charset="-128"/>
            </a:endParaRPr>
          </a:p>
          <a:p>
            <a:pPr marL="0" marR="0" lvl="0" indent="133350" algn="l" defTabSz="914400" rtl="0" eaLnBrk="0" fontAlgn="base" latinLnBrk="0" hangingPunct="0">
              <a:lnSpc>
                <a:spcPct val="100000"/>
              </a:lnSpc>
              <a:spcBef>
                <a:spcPct val="0"/>
              </a:spcBef>
              <a:spcAft>
                <a:spcPct val="0"/>
              </a:spcAft>
              <a:buClrTx/>
              <a:buSzTx/>
              <a:buFontTx/>
              <a:buNone/>
              <a:tabLst/>
            </a:pPr>
            <a:r>
              <a:rPr lang="ja-JP" altLang="en-US" dirty="0">
                <a:latin typeface="07やさしさゴシック" panose="02000600000000000000" pitchFamily="50" charset="-128"/>
                <a:ea typeface="07やさしさゴシック" panose="02000600000000000000" pitchFamily="50" charset="-128"/>
              </a:rPr>
              <a:t>　</a:t>
            </a:r>
            <a:r>
              <a:rPr kumimoji="0" lang="ja-JP" altLang="en-US"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rPr>
              <a:t>都道府県別リストで探して○をつけよう。</a:t>
            </a:r>
            <a:endParaRPr kumimoji="0" lang="ja-JP" altLang="ja-JP" b="0" i="0" u="none" strike="noStrike" cap="none" normalizeH="0" baseline="0" dirty="0">
              <a:ln>
                <a:noFill/>
              </a:ln>
              <a:solidFill>
                <a:schemeClr val="tx1"/>
              </a:solidFill>
              <a:effectLst/>
              <a:latin typeface="07やさしさゴシック" panose="02000600000000000000" pitchFamily="50" charset="-128"/>
              <a:ea typeface="07やさしさゴシック" panose="02000600000000000000" pitchFamily="50" charset="-128"/>
            </a:endParaRPr>
          </a:p>
        </p:txBody>
      </p:sp>
      <p:grpSp>
        <p:nvGrpSpPr>
          <p:cNvPr id="6" name="グループ化 5">
            <a:extLst>
              <a:ext uri="{FF2B5EF4-FFF2-40B4-BE49-F238E27FC236}">
                <a16:creationId xmlns:a16="http://schemas.microsoft.com/office/drawing/2014/main" id="{2E83C036-F553-4E6D-948E-5794CE268867}"/>
              </a:ext>
            </a:extLst>
          </p:cNvPr>
          <p:cNvGrpSpPr/>
          <p:nvPr/>
        </p:nvGrpSpPr>
        <p:grpSpPr>
          <a:xfrm>
            <a:off x="583527" y="4432296"/>
            <a:ext cx="653205" cy="607454"/>
            <a:chOff x="429491" y="4419601"/>
            <a:chExt cx="653205" cy="607454"/>
          </a:xfrm>
        </p:grpSpPr>
        <p:sp>
          <p:nvSpPr>
            <p:cNvPr id="2" name="正方形/長方形 1">
              <a:extLst>
                <a:ext uri="{FF2B5EF4-FFF2-40B4-BE49-F238E27FC236}">
                  <a16:creationId xmlns:a16="http://schemas.microsoft.com/office/drawing/2014/main" id="{953B7BBC-6204-4EDD-B07B-1F9862982285}"/>
                </a:ext>
              </a:extLst>
            </p:cNvPr>
            <p:cNvSpPr/>
            <p:nvPr/>
          </p:nvSpPr>
          <p:spPr>
            <a:xfrm>
              <a:off x="429491" y="4419601"/>
              <a:ext cx="653205" cy="60745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楕円 2">
              <a:extLst>
                <a:ext uri="{FF2B5EF4-FFF2-40B4-BE49-F238E27FC236}">
                  <a16:creationId xmlns:a16="http://schemas.microsoft.com/office/drawing/2014/main" id="{8114F569-0AA0-4247-9137-6CDF74269A3B}"/>
                </a:ext>
              </a:extLst>
            </p:cNvPr>
            <p:cNvSpPr/>
            <p:nvPr/>
          </p:nvSpPr>
          <p:spPr>
            <a:xfrm>
              <a:off x="540698" y="4498729"/>
              <a:ext cx="430790" cy="449199"/>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2" name="正方形/長方形 11">
            <a:extLst>
              <a:ext uri="{FF2B5EF4-FFF2-40B4-BE49-F238E27FC236}">
                <a16:creationId xmlns:a16="http://schemas.microsoft.com/office/drawing/2014/main" id="{05D527FE-EE92-4470-9360-F9D85CB49656}"/>
              </a:ext>
            </a:extLst>
          </p:cNvPr>
          <p:cNvSpPr/>
          <p:nvPr/>
        </p:nvSpPr>
        <p:spPr>
          <a:xfrm>
            <a:off x="1236731" y="4432296"/>
            <a:ext cx="1823171" cy="60745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solidFill>
              </a:rPr>
              <a:t>メタセコイア</a:t>
            </a:r>
          </a:p>
        </p:txBody>
      </p:sp>
      <p:grpSp>
        <p:nvGrpSpPr>
          <p:cNvPr id="16" name="グループ化 15">
            <a:extLst>
              <a:ext uri="{FF2B5EF4-FFF2-40B4-BE49-F238E27FC236}">
                <a16:creationId xmlns:a16="http://schemas.microsoft.com/office/drawing/2014/main" id="{1FE499A1-32FD-4A73-8422-A74FB7650572}"/>
              </a:ext>
            </a:extLst>
          </p:cNvPr>
          <p:cNvGrpSpPr/>
          <p:nvPr/>
        </p:nvGrpSpPr>
        <p:grpSpPr>
          <a:xfrm>
            <a:off x="3907416" y="4419601"/>
            <a:ext cx="653205" cy="607454"/>
            <a:chOff x="429491" y="4419601"/>
            <a:chExt cx="653205" cy="607454"/>
          </a:xfrm>
        </p:grpSpPr>
        <p:sp>
          <p:nvSpPr>
            <p:cNvPr id="17" name="正方形/長方形 16">
              <a:extLst>
                <a:ext uri="{FF2B5EF4-FFF2-40B4-BE49-F238E27FC236}">
                  <a16:creationId xmlns:a16="http://schemas.microsoft.com/office/drawing/2014/main" id="{C7FB55B8-64E0-4382-A158-E1A534402784}"/>
                </a:ext>
              </a:extLst>
            </p:cNvPr>
            <p:cNvSpPr/>
            <p:nvPr/>
          </p:nvSpPr>
          <p:spPr>
            <a:xfrm>
              <a:off x="429491" y="4419601"/>
              <a:ext cx="653205" cy="60745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楕円 17">
              <a:extLst>
                <a:ext uri="{FF2B5EF4-FFF2-40B4-BE49-F238E27FC236}">
                  <a16:creationId xmlns:a16="http://schemas.microsoft.com/office/drawing/2014/main" id="{918C2F5F-806C-444C-899F-96EC7A79EE16}"/>
                </a:ext>
              </a:extLst>
            </p:cNvPr>
            <p:cNvSpPr/>
            <p:nvPr/>
          </p:nvSpPr>
          <p:spPr>
            <a:xfrm>
              <a:off x="540698" y="4498729"/>
              <a:ext cx="430790" cy="449199"/>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9" name="正方形/長方形 18">
            <a:extLst>
              <a:ext uri="{FF2B5EF4-FFF2-40B4-BE49-F238E27FC236}">
                <a16:creationId xmlns:a16="http://schemas.microsoft.com/office/drawing/2014/main" id="{129BDD3B-DA36-4CBC-967B-C17B07685325}"/>
              </a:ext>
            </a:extLst>
          </p:cNvPr>
          <p:cNvSpPr/>
          <p:nvPr/>
        </p:nvSpPr>
        <p:spPr>
          <a:xfrm>
            <a:off x="4560620" y="4419601"/>
            <a:ext cx="1823171" cy="60745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solidFill>
              </a:rPr>
              <a:t>メグロ</a:t>
            </a:r>
          </a:p>
        </p:txBody>
      </p:sp>
      <p:grpSp>
        <p:nvGrpSpPr>
          <p:cNvPr id="21" name="グループ化 20">
            <a:extLst>
              <a:ext uri="{FF2B5EF4-FFF2-40B4-BE49-F238E27FC236}">
                <a16:creationId xmlns:a16="http://schemas.microsoft.com/office/drawing/2014/main" id="{985CA17B-7605-4274-A1A1-55BDD04280DE}"/>
              </a:ext>
            </a:extLst>
          </p:cNvPr>
          <p:cNvGrpSpPr/>
          <p:nvPr/>
        </p:nvGrpSpPr>
        <p:grpSpPr>
          <a:xfrm>
            <a:off x="3907416" y="8058187"/>
            <a:ext cx="653205" cy="607454"/>
            <a:chOff x="429491" y="4419601"/>
            <a:chExt cx="653205" cy="607454"/>
          </a:xfrm>
        </p:grpSpPr>
        <p:sp>
          <p:nvSpPr>
            <p:cNvPr id="22" name="正方形/長方形 21">
              <a:extLst>
                <a:ext uri="{FF2B5EF4-FFF2-40B4-BE49-F238E27FC236}">
                  <a16:creationId xmlns:a16="http://schemas.microsoft.com/office/drawing/2014/main" id="{89DEC1B4-1A65-40ED-ACEF-D792A6BA0567}"/>
                </a:ext>
              </a:extLst>
            </p:cNvPr>
            <p:cNvSpPr/>
            <p:nvPr/>
          </p:nvSpPr>
          <p:spPr>
            <a:xfrm>
              <a:off x="429491" y="4419601"/>
              <a:ext cx="653205" cy="60745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楕円 23">
              <a:extLst>
                <a:ext uri="{FF2B5EF4-FFF2-40B4-BE49-F238E27FC236}">
                  <a16:creationId xmlns:a16="http://schemas.microsoft.com/office/drawing/2014/main" id="{E67E200D-6DA1-4084-9FF0-1F0307059297}"/>
                </a:ext>
              </a:extLst>
            </p:cNvPr>
            <p:cNvSpPr/>
            <p:nvPr/>
          </p:nvSpPr>
          <p:spPr>
            <a:xfrm>
              <a:off x="540698" y="4498729"/>
              <a:ext cx="430790" cy="449199"/>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5" name="正方形/長方形 24">
            <a:extLst>
              <a:ext uri="{FF2B5EF4-FFF2-40B4-BE49-F238E27FC236}">
                <a16:creationId xmlns:a16="http://schemas.microsoft.com/office/drawing/2014/main" id="{ED6C6765-DC33-4A14-BD20-2D5CE895AF96}"/>
              </a:ext>
            </a:extLst>
          </p:cNvPr>
          <p:cNvSpPr/>
          <p:nvPr/>
        </p:nvSpPr>
        <p:spPr>
          <a:xfrm>
            <a:off x="4560620" y="8058187"/>
            <a:ext cx="1978725" cy="60745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solidFill>
              </a:rPr>
              <a:t>不定形な石器群</a:t>
            </a:r>
          </a:p>
        </p:txBody>
      </p:sp>
      <p:grpSp>
        <p:nvGrpSpPr>
          <p:cNvPr id="28" name="グループ化 27">
            <a:extLst>
              <a:ext uri="{FF2B5EF4-FFF2-40B4-BE49-F238E27FC236}">
                <a16:creationId xmlns:a16="http://schemas.microsoft.com/office/drawing/2014/main" id="{8506B51D-1E42-49BE-90D9-1D705C3BD8B6}"/>
              </a:ext>
            </a:extLst>
          </p:cNvPr>
          <p:cNvGrpSpPr/>
          <p:nvPr/>
        </p:nvGrpSpPr>
        <p:grpSpPr>
          <a:xfrm>
            <a:off x="583527" y="8058187"/>
            <a:ext cx="653205" cy="607454"/>
            <a:chOff x="429491" y="4419601"/>
            <a:chExt cx="653205" cy="607454"/>
          </a:xfrm>
        </p:grpSpPr>
        <p:sp>
          <p:nvSpPr>
            <p:cNvPr id="29" name="正方形/長方形 28">
              <a:extLst>
                <a:ext uri="{FF2B5EF4-FFF2-40B4-BE49-F238E27FC236}">
                  <a16:creationId xmlns:a16="http://schemas.microsoft.com/office/drawing/2014/main" id="{E0D6B4A6-6C38-4104-9A5E-3BEBEAE50D3A}"/>
                </a:ext>
              </a:extLst>
            </p:cNvPr>
            <p:cNvSpPr/>
            <p:nvPr/>
          </p:nvSpPr>
          <p:spPr>
            <a:xfrm>
              <a:off x="429491" y="4419601"/>
              <a:ext cx="653205" cy="60745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楕円 29">
              <a:extLst>
                <a:ext uri="{FF2B5EF4-FFF2-40B4-BE49-F238E27FC236}">
                  <a16:creationId xmlns:a16="http://schemas.microsoft.com/office/drawing/2014/main" id="{D0FF396B-A454-4C67-9EE1-DBB0830CA189}"/>
                </a:ext>
              </a:extLst>
            </p:cNvPr>
            <p:cNvSpPr/>
            <p:nvPr/>
          </p:nvSpPr>
          <p:spPr>
            <a:xfrm>
              <a:off x="540698" y="4498729"/>
              <a:ext cx="430790" cy="449199"/>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1" name="正方形/長方形 30">
            <a:extLst>
              <a:ext uri="{FF2B5EF4-FFF2-40B4-BE49-F238E27FC236}">
                <a16:creationId xmlns:a16="http://schemas.microsoft.com/office/drawing/2014/main" id="{63D3EF77-A386-4540-87A2-9FADA32B801C}"/>
              </a:ext>
            </a:extLst>
          </p:cNvPr>
          <p:cNvSpPr/>
          <p:nvPr/>
        </p:nvSpPr>
        <p:spPr>
          <a:xfrm>
            <a:off x="1236731" y="8058187"/>
            <a:ext cx="2096549" cy="60745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solidFill>
              </a:rPr>
              <a:t>カズハゴンドウ</a:t>
            </a:r>
          </a:p>
        </p:txBody>
      </p:sp>
      <p:pic>
        <p:nvPicPr>
          <p:cNvPr id="7" name="図 6">
            <a:extLst>
              <a:ext uri="{FF2B5EF4-FFF2-40B4-BE49-F238E27FC236}">
                <a16:creationId xmlns:a16="http://schemas.microsoft.com/office/drawing/2014/main" id="{173036BB-05BA-4F9E-B9E6-B256808660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6403" y="2279449"/>
            <a:ext cx="1368977" cy="2052000"/>
          </a:xfrm>
          <a:prstGeom prst="rect">
            <a:avLst/>
          </a:prstGeom>
        </p:spPr>
      </p:pic>
      <p:pic>
        <p:nvPicPr>
          <p:cNvPr id="11" name="図 10">
            <a:extLst>
              <a:ext uri="{FF2B5EF4-FFF2-40B4-BE49-F238E27FC236}">
                <a16:creationId xmlns:a16="http://schemas.microsoft.com/office/drawing/2014/main" id="{6F97F34C-89EA-479F-9A8E-AE157675343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91575" y="2281150"/>
            <a:ext cx="2551681" cy="1701120"/>
          </a:xfrm>
          <a:prstGeom prst="rect">
            <a:avLst/>
          </a:prstGeom>
        </p:spPr>
      </p:pic>
      <p:pic>
        <p:nvPicPr>
          <p:cNvPr id="13" name="図 12">
            <a:extLst>
              <a:ext uri="{FF2B5EF4-FFF2-40B4-BE49-F238E27FC236}">
                <a16:creationId xmlns:a16="http://schemas.microsoft.com/office/drawing/2014/main" id="{5EA18BC1-01C7-426A-9BA7-F125DBA78BF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1599" y="5964968"/>
            <a:ext cx="2551681" cy="1701120"/>
          </a:xfrm>
          <a:prstGeom prst="rect">
            <a:avLst/>
          </a:prstGeom>
        </p:spPr>
      </p:pic>
      <p:pic>
        <p:nvPicPr>
          <p:cNvPr id="14" name="図 13">
            <a:extLst>
              <a:ext uri="{FF2B5EF4-FFF2-40B4-BE49-F238E27FC236}">
                <a16:creationId xmlns:a16="http://schemas.microsoft.com/office/drawing/2014/main" id="{8DDFB69C-B5C7-477E-B6F1-B2C8897A63F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91575" y="5964968"/>
            <a:ext cx="2551681" cy="1701120"/>
          </a:xfrm>
          <a:prstGeom prst="rect">
            <a:avLst/>
          </a:prstGeom>
        </p:spPr>
      </p:pic>
    </p:spTree>
    <p:extLst>
      <p:ext uri="{BB962C8B-B14F-4D97-AF65-F5344CB8AC3E}">
        <p14:creationId xmlns:p14="http://schemas.microsoft.com/office/powerpoint/2010/main" val="146804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円/楕円 20">
            <a:extLst>
              <a:ext uri="{FF2B5EF4-FFF2-40B4-BE49-F238E27FC236}">
                <a16:creationId xmlns:a16="http://schemas.microsoft.com/office/drawing/2014/main" id="{215BBC99-4146-40EA-8EB6-0009D97A847F}"/>
              </a:ext>
            </a:extLst>
          </p:cNvPr>
          <p:cNvSpPr/>
          <p:nvPr/>
        </p:nvSpPr>
        <p:spPr>
          <a:xfrm>
            <a:off x="6289138" y="6420942"/>
            <a:ext cx="447675" cy="400050"/>
          </a:xfrm>
          <a:prstGeom prst="ellipse">
            <a:avLst/>
          </a:prstGeom>
          <a:solidFill>
            <a:sysClr val="window" lastClr="FFFFFF"/>
          </a:solidFill>
          <a:ln w="25400" cap="flat" cmpd="sng" algn="ctr">
            <a:solidFill>
              <a:sysClr val="window" lastClr="FFFFFF"/>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76" name="正方形/長方形 75">
            <a:extLst>
              <a:ext uri="{FF2B5EF4-FFF2-40B4-BE49-F238E27FC236}">
                <a16:creationId xmlns:a16="http://schemas.microsoft.com/office/drawing/2014/main" id="{723D38FB-A9C6-49BF-863A-63B3949D0A12}"/>
              </a:ext>
            </a:extLst>
          </p:cNvPr>
          <p:cNvSpPr/>
          <p:nvPr/>
        </p:nvSpPr>
        <p:spPr>
          <a:xfrm>
            <a:off x="0" y="698831"/>
            <a:ext cx="6840000" cy="171762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cxnSp>
        <p:nvCxnSpPr>
          <p:cNvPr id="74" name="直線コネクタ 73">
            <a:extLst>
              <a:ext uri="{FF2B5EF4-FFF2-40B4-BE49-F238E27FC236}">
                <a16:creationId xmlns:a16="http://schemas.microsoft.com/office/drawing/2014/main" id="{0B1BAE99-D590-4E5F-B030-B30657E19B98}"/>
              </a:ext>
            </a:extLst>
          </p:cNvPr>
          <p:cNvCxnSpPr/>
          <p:nvPr/>
        </p:nvCxnSpPr>
        <p:spPr>
          <a:xfrm>
            <a:off x="0" y="5906814"/>
            <a:ext cx="6840000" cy="0"/>
          </a:xfrm>
          <a:prstGeom prst="line">
            <a:avLst/>
          </a:prstGeom>
        </p:spPr>
        <p:style>
          <a:lnRef idx="1">
            <a:schemeClr val="accent1"/>
          </a:lnRef>
          <a:fillRef idx="0">
            <a:schemeClr val="accent1"/>
          </a:fillRef>
          <a:effectRef idx="0">
            <a:schemeClr val="accent1"/>
          </a:effectRef>
          <a:fontRef idx="minor">
            <a:schemeClr val="tx1"/>
          </a:fontRef>
        </p:style>
      </p:cxnSp>
      <p:sp>
        <p:nvSpPr>
          <p:cNvPr id="57" name="テキスト ボックス 56">
            <a:extLst>
              <a:ext uri="{FF2B5EF4-FFF2-40B4-BE49-F238E27FC236}">
                <a16:creationId xmlns:a16="http://schemas.microsoft.com/office/drawing/2014/main" id="{4A1B8078-6561-4E32-9251-1C05133AA519}"/>
              </a:ext>
            </a:extLst>
          </p:cNvPr>
          <p:cNvSpPr txBox="1"/>
          <p:nvPr/>
        </p:nvSpPr>
        <p:spPr>
          <a:xfrm>
            <a:off x="1961097" y="1033449"/>
            <a:ext cx="4723766" cy="1261884"/>
          </a:xfrm>
          <a:prstGeom prst="rect">
            <a:avLst/>
          </a:prstGeom>
          <a:noFill/>
        </p:spPr>
        <p:txBody>
          <a:bodyPr wrap="square" rtlCol="0">
            <a:spAutoFit/>
          </a:bodyPr>
          <a:lstStyle/>
          <a:p>
            <a:r>
              <a:rPr kumimoji="1" lang="ja-JP" altLang="en-US" sz="1600" b="1" dirty="0"/>
              <a:t>メタセコイア</a:t>
            </a:r>
            <a:endParaRPr kumimoji="1" lang="en-US" altLang="ja-JP" sz="1600" b="1" dirty="0"/>
          </a:p>
          <a:p>
            <a:r>
              <a:rPr kumimoji="1" lang="ja-JP" altLang="en-US" sz="1200" dirty="0"/>
              <a:t>この標本は、</a:t>
            </a:r>
            <a:r>
              <a:rPr kumimoji="1" lang="en-US" altLang="ja-JP" sz="1200" dirty="0"/>
              <a:t>1970</a:t>
            </a:r>
            <a:r>
              <a:rPr kumimoji="1" lang="ja-JP" altLang="en-US" sz="1200" dirty="0"/>
              <a:t>年代の高度成長期に、中央自動車道の新設のため河川工事を行なった際に見つかったものです。化石を含む約</a:t>
            </a:r>
            <a:r>
              <a:rPr kumimoji="1" lang="en-US" altLang="ja-JP" sz="1200" dirty="0"/>
              <a:t>200</a:t>
            </a:r>
            <a:r>
              <a:rPr kumimoji="1" lang="ja-JP" altLang="en-US" sz="1200" dirty="0"/>
              <a:t>万年前の上総層群からは、メタセコイアをはじめとするさまざまな絶滅植物に加え、ゾウやシカなどの動物化石も見つかっています。</a:t>
            </a:r>
          </a:p>
        </p:txBody>
      </p:sp>
      <p:sp>
        <p:nvSpPr>
          <p:cNvPr id="77" name="正方形/長方形 76">
            <a:extLst>
              <a:ext uri="{FF2B5EF4-FFF2-40B4-BE49-F238E27FC236}">
                <a16:creationId xmlns:a16="http://schemas.microsoft.com/office/drawing/2014/main" id="{B9E77655-A81C-4045-8720-2B3EB6BF1AA6}"/>
              </a:ext>
            </a:extLst>
          </p:cNvPr>
          <p:cNvSpPr/>
          <p:nvPr/>
        </p:nvSpPr>
        <p:spPr>
          <a:xfrm>
            <a:off x="-1238" y="2450475"/>
            <a:ext cx="6840000" cy="166117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dirty="0"/>
          </a:p>
        </p:txBody>
      </p:sp>
      <p:sp>
        <p:nvSpPr>
          <p:cNvPr id="59" name="テキスト ボックス 58">
            <a:extLst>
              <a:ext uri="{FF2B5EF4-FFF2-40B4-BE49-F238E27FC236}">
                <a16:creationId xmlns:a16="http://schemas.microsoft.com/office/drawing/2014/main" id="{B8B5593B-B3A4-4F68-B264-0342D6882DCF}"/>
              </a:ext>
            </a:extLst>
          </p:cNvPr>
          <p:cNvSpPr txBox="1"/>
          <p:nvPr/>
        </p:nvSpPr>
        <p:spPr>
          <a:xfrm>
            <a:off x="1988206" y="2703893"/>
            <a:ext cx="4832661" cy="1261884"/>
          </a:xfrm>
          <a:prstGeom prst="rect">
            <a:avLst/>
          </a:prstGeom>
          <a:noFill/>
        </p:spPr>
        <p:txBody>
          <a:bodyPr wrap="square" rtlCol="0">
            <a:spAutoFit/>
          </a:bodyPr>
          <a:lstStyle/>
          <a:p>
            <a:r>
              <a:rPr kumimoji="1" lang="ja-JP" altLang="en-US" sz="1600" b="1" dirty="0"/>
              <a:t>メグロ</a:t>
            </a:r>
            <a:endParaRPr kumimoji="1" lang="en-US" altLang="ja-JP" sz="1600" b="1" dirty="0"/>
          </a:p>
          <a:p>
            <a:r>
              <a:rPr kumimoji="1" lang="ja-JP" altLang="en-US" sz="1200" dirty="0"/>
              <a:t>東京都小笠原諸島の母島列島にのみ生息する日本で唯一の一属一種の小鳥類（スズメ目鳥類）の固有種です。近縁種は北マリアナ諸島のオウゴンメジロ（オウゴンミツスイとも呼ばれる）のみで、以前はミツスイ科、チメドリ科、ヒヨドリ科などにも分類されたことがあるとてもユニークな鳥です。特別天然記念物に指定されています。</a:t>
            </a:r>
          </a:p>
        </p:txBody>
      </p:sp>
      <p:sp>
        <p:nvSpPr>
          <p:cNvPr id="78" name="正方形/長方形 77">
            <a:extLst>
              <a:ext uri="{FF2B5EF4-FFF2-40B4-BE49-F238E27FC236}">
                <a16:creationId xmlns:a16="http://schemas.microsoft.com/office/drawing/2014/main" id="{DFF0A944-2174-4710-B74F-DD6AD57F8CA0}"/>
              </a:ext>
            </a:extLst>
          </p:cNvPr>
          <p:cNvSpPr/>
          <p:nvPr/>
        </p:nvSpPr>
        <p:spPr>
          <a:xfrm>
            <a:off x="8121" y="4132014"/>
            <a:ext cx="6840000" cy="1717792"/>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dirty="0"/>
          </a:p>
        </p:txBody>
      </p:sp>
      <p:sp>
        <p:nvSpPr>
          <p:cNvPr id="61" name="テキスト ボックス 60">
            <a:extLst>
              <a:ext uri="{FF2B5EF4-FFF2-40B4-BE49-F238E27FC236}">
                <a16:creationId xmlns:a16="http://schemas.microsoft.com/office/drawing/2014/main" id="{0AEBD9E2-CA66-468F-815A-C0D9EEDECB48}"/>
              </a:ext>
            </a:extLst>
          </p:cNvPr>
          <p:cNvSpPr txBox="1"/>
          <p:nvPr/>
        </p:nvSpPr>
        <p:spPr>
          <a:xfrm>
            <a:off x="2115184" y="4519123"/>
            <a:ext cx="4510961" cy="707886"/>
          </a:xfrm>
          <a:prstGeom prst="rect">
            <a:avLst/>
          </a:prstGeom>
          <a:noFill/>
        </p:spPr>
        <p:txBody>
          <a:bodyPr wrap="square" rtlCol="0">
            <a:spAutoFit/>
          </a:bodyPr>
          <a:lstStyle>
            <a:defPPr>
              <a:defRPr lang="en-US"/>
            </a:defPPr>
            <a:lvl1pPr>
              <a:defRPr kumimoji="1" sz="1600" b="1"/>
            </a:lvl1pPr>
          </a:lstStyle>
          <a:p>
            <a:r>
              <a:rPr lang="ja-JP" altLang="en-US" dirty="0">
                <a:latin typeface="Yu Gothic Medium" panose="020B0500000000000000" pitchFamily="50" charset="-128"/>
                <a:ea typeface="Yu Gothic Medium" panose="020B0500000000000000" pitchFamily="50" charset="-128"/>
              </a:rPr>
              <a:t>不定形な石器群</a:t>
            </a:r>
            <a:endParaRPr lang="en-US" altLang="ja-JP" dirty="0">
              <a:latin typeface="Yu Gothic Medium" panose="020B0500000000000000" pitchFamily="50" charset="-128"/>
              <a:ea typeface="Yu Gothic Medium" panose="020B0500000000000000" pitchFamily="50" charset="-128"/>
            </a:endParaRPr>
          </a:p>
          <a:p>
            <a:r>
              <a:rPr lang="en-US" altLang="ja-JP" sz="1200" b="0" dirty="0"/>
              <a:t>1970</a:t>
            </a:r>
            <a:r>
              <a:rPr lang="ja-JP" altLang="en-US" sz="1200" b="0" dirty="0"/>
              <a:t>年代から本格化した東京都の関東ローム層の発掘調査により、日本の旧石器時代の解明が飛躍的に進みました。</a:t>
            </a:r>
          </a:p>
        </p:txBody>
      </p:sp>
      <p:sp>
        <p:nvSpPr>
          <p:cNvPr id="64" name="正方形/長方形 63">
            <a:extLst>
              <a:ext uri="{FF2B5EF4-FFF2-40B4-BE49-F238E27FC236}">
                <a16:creationId xmlns:a16="http://schemas.microsoft.com/office/drawing/2014/main" id="{CDAC4FD3-9334-4DB5-BE10-45A258846478}"/>
              </a:ext>
            </a:extLst>
          </p:cNvPr>
          <p:cNvSpPr/>
          <p:nvPr/>
        </p:nvSpPr>
        <p:spPr>
          <a:xfrm>
            <a:off x="0" y="0"/>
            <a:ext cx="6858000" cy="648519"/>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dirty="0">
                <a:latin typeface="07やさしさゴシック" panose="02000600000000000000" pitchFamily="50" charset="-128"/>
                <a:ea typeface="07やさしさゴシック" panose="02000600000000000000" pitchFamily="50" charset="-128"/>
              </a:rPr>
              <a:t>答え合わせ</a:t>
            </a:r>
          </a:p>
        </p:txBody>
      </p:sp>
      <p:pic>
        <p:nvPicPr>
          <p:cNvPr id="24" name="linkimage">
            <a:extLst>
              <a:ext uri="{FF2B5EF4-FFF2-40B4-BE49-F238E27FC236}">
                <a16:creationId xmlns:a16="http://schemas.microsoft.com/office/drawing/2014/main" id="{A66A5859-7322-4E88-AEB3-7B05A3E1FD6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88206" y="7671974"/>
            <a:ext cx="1800000" cy="1198567"/>
          </a:xfrm>
          <a:prstGeom prst="rect">
            <a:avLst/>
          </a:prstGeom>
          <a:noFill/>
          <a:extLst>
            <a:ext uri="{909E8E84-426E-40DD-AFC4-6F175D3DCCD1}">
              <a14:hiddenFill xmlns:a14="http://schemas.microsoft.com/office/drawing/2010/main">
                <a:solidFill>
                  <a:srgbClr val="FFFFFF"/>
                </a:solidFill>
              </a14:hiddenFill>
            </a:ext>
          </a:extLst>
        </p:spPr>
      </p:pic>
      <p:sp>
        <p:nvSpPr>
          <p:cNvPr id="25" name="雲 24">
            <a:extLst>
              <a:ext uri="{FF2B5EF4-FFF2-40B4-BE49-F238E27FC236}">
                <a16:creationId xmlns:a16="http://schemas.microsoft.com/office/drawing/2014/main" id="{C1267E6B-C7FD-4B86-B6D3-40C2E3C8C44F}"/>
              </a:ext>
            </a:extLst>
          </p:cNvPr>
          <p:cNvSpPr/>
          <p:nvPr/>
        </p:nvSpPr>
        <p:spPr>
          <a:xfrm>
            <a:off x="-1238" y="6092627"/>
            <a:ext cx="4991140" cy="1200001"/>
          </a:xfrm>
          <a:prstGeom prst="cloud">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ysClr val="windowText" lastClr="000000"/>
                </a:solidFill>
              </a:rPr>
              <a:t>ちなみに・・・</a:t>
            </a:r>
            <a:endParaRPr kumimoji="1" lang="en-US" altLang="ja-JP" dirty="0">
              <a:solidFill>
                <a:sysClr val="windowText" lastClr="000000"/>
              </a:solidFill>
            </a:endParaRPr>
          </a:p>
          <a:p>
            <a:r>
              <a:rPr kumimoji="1" lang="ja-JP" altLang="en-US" b="1" dirty="0">
                <a:solidFill>
                  <a:sysClr val="windowText" lastClr="000000"/>
                </a:solidFill>
              </a:rPr>
              <a:t>カズハゴンドウ</a:t>
            </a:r>
            <a:r>
              <a:rPr kumimoji="1" lang="ja-JP" altLang="en-US" dirty="0">
                <a:solidFill>
                  <a:sysClr val="windowText" lastClr="000000"/>
                </a:solidFill>
              </a:rPr>
              <a:t>は</a:t>
            </a:r>
            <a:r>
              <a:rPr kumimoji="1" lang="ja-JP" altLang="en-US" b="1" dirty="0">
                <a:solidFill>
                  <a:sysClr val="windowText" lastClr="000000"/>
                </a:solidFill>
              </a:rPr>
              <a:t>千葉県</a:t>
            </a:r>
            <a:r>
              <a:rPr kumimoji="1" lang="ja-JP" altLang="en-US" dirty="0">
                <a:solidFill>
                  <a:sysClr val="windowText" lastClr="000000"/>
                </a:solidFill>
              </a:rPr>
              <a:t>です。</a:t>
            </a:r>
          </a:p>
        </p:txBody>
      </p:sp>
      <p:sp>
        <p:nvSpPr>
          <p:cNvPr id="26" name="テキスト ボックス 25">
            <a:extLst>
              <a:ext uri="{FF2B5EF4-FFF2-40B4-BE49-F238E27FC236}">
                <a16:creationId xmlns:a16="http://schemas.microsoft.com/office/drawing/2014/main" id="{D526CA67-E783-4CE0-AA79-666319136CEF}"/>
              </a:ext>
            </a:extLst>
          </p:cNvPr>
          <p:cNvSpPr txBox="1"/>
          <p:nvPr/>
        </p:nvSpPr>
        <p:spPr>
          <a:xfrm>
            <a:off x="2067499" y="7455650"/>
            <a:ext cx="4510961" cy="1631216"/>
          </a:xfrm>
          <a:prstGeom prst="rect">
            <a:avLst/>
          </a:prstGeom>
          <a:noFill/>
        </p:spPr>
        <p:txBody>
          <a:bodyPr wrap="square" rtlCol="0">
            <a:spAutoFit/>
          </a:bodyPr>
          <a:lstStyle>
            <a:defPPr>
              <a:defRPr lang="en-US"/>
            </a:defPPr>
            <a:lvl1pPr>
              <a:defRPr kumimoji="1" sz="1600" b="1"/>
            </a:lvl1pPr>
          </a:lstStyle>
          <a:p>
            <a:r>
              <a:rPr lang="ja-JP" altLang="en-US" dirty="0">
                <a:latin typeface="Yu Gothic Medium" panose="020B0500000000000000" pitchFamily="50" charset="-128"/>
                <a:ea typeface="Yu Gothic Medium" panose="020B0500000000000000" pitchFamily="50" charset="-128"/>
              </a:rPr>
              <a:t>カズハゴンドウ</a:t>
            </a:r>
            <a:endParaRPr lang="en-US" altLang="ja-JP" dirty="0">
              <a:latin typeface="Yu Gothic Medium" panose="020B0500000000000000" pitchFamily="50" charset="-128"/>
              <a:ea typeface="Yu Gothic Medium" panose="020B0500000000000000" pitchFamily="50" charset="-128"/>
            </a:endParaRPr>
          </a:p>
          <a:p>
            <a:r>
              <a:rPr lang="ja-JP" altLang="en-US" sz="1200" b="0" dirty="0"/>
              <a:t>本個体は</a:t>
            </a:r>
            <a:r>
              <a:rPr lang="en-US" altLang="ja-JP" sz="1200" b="0" dirty="0"/>
              <a:t>2006</a:t>
            </a:r>
            <a:r>
              <a:rPr lang="ja-JP" altLang="en-US" sz="1200" b="0" dirty="0"/>
              <a:t>年</a:t>
            </a:r>
            <a:r>
              <a:rPr lang="en-US" altLang="ja-JP" sz="1200" b="0" dirty="0"/>
              <a:t>1</a:t>
            </a:r>
            <a:r>
              <a:rPr lang="ja-JP" altLang="en-US" sz="1200" b="0" dirty="0"/>
              <a:t>月から</a:t>
            </a:r>
            <a:r>
              <a:rPr lang="en-US" altLang="ja-JP" sz="1200" b="0" dirty="0"/>
              <a:t>2</a:t>
            </a:r>
            <a:r>
              <a:rPr lang="ja-JP" altLang="en-US" sz="1200" b="0" dirty="0"/>
              <a:t>月にかけて千葉県九十九里浜の広範囲に渡り大量座礁したうちの１個体です。本種の大量座礁は、春先に親潮と黒潮がぶつかる銚子沖の南北海域でよく発生するのですが、特に九十九里浜のような遠浅の海岸が最も発生しやすく、</a:t>
            </a:r>
            <a:r>
              <a:rPr lang="en-US" altLang="ja-JP" sz="1200" b="0" dirty="0"/>
              <a:t>50</a:t>
            </a:r>
            <a:r>
              <a:rPr lang="ja-JP" altLang="en-US" sz="1200" b="0" dirty="0"/>
              <a:t>頭から</a:t>
            </a:r>
            <a:r>
              <a:rPr lang="en-US" altLang="ja-JP" sz="1200" b="0" dirty="0"/>
              <a:t>100</a:t>
            </a:r>
            <a:r>
              <a:rPr lang="ja-JP" altLang="en-US" sz="1200" b="0" dirty="0"/>
              <a:t>頭が一度に打ち上がってしまいます。その原因は様々ですが、遠浅の海岸でよく起こることは原因の</a:t>
            </a:r>
            <a:r>
              <a:rPr lang="en-US" altLang="ja-JP" sz="1200" b="0" dirty="0"/>
              <a:t>1</a:t>
            </a:r>
            <a:r>
              <a:rPr lang="ja-JP" altLang="en-US" sz="1200" b="0" dirty="0" err="1"/>
              <a:t>つに</a:t>
            </a:r>
            <a:r>
              <a:rPr lang="ja-JP" altLang="en-US" sz="1200" b="0" dirty="0"/>
              <a:t>なり得るのかもしれません。</a:t>
            </a:r>
          </a:p>
        </p:txBody>
      </p:sp>
      <p:pic>
        <p:nvPicPr>
          <p:cNvPr id="2" name="図 1">
            <a:extLst>
              <a:ext uri="{FF2B5EF4-FFF2-40B4-BE49-F238E27FC236}">
                <a16:creationId xmlns:a16="http://schemas.microsoft.com/office/drawing/2014/main" id="{DA1B0A9F-DCBA-4D3B-AB6E-8BD7D35EE5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234" y="4362448"/>
            <a:ext cx="1800000" cy="1198567"/>
          </a:xfrm>
          <a:prstGeom prst="rect">
            <a:avLst/>
          </a:prstGeom>
        </p:spPr>
      </p:pic>
      <p:pic>
        <p:nvPicPr>
          <p:cNvPr id="3" name="図 2">
            <a:extLst>
              <a:ext uri="{FF2B5EF4-FFF2-40B4-BE49-F238E27FC236}">
                <a16:creationId xmlns:a16="http://schemas.microsoft.com/office/drawing/2014/main" id="{43F27658-3C2A-4EFD-8841-3CCD4A5160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234" y="2703282"/>
            <a:ext cx="1800001" cy="1198568"/>
          </a:xfrm>
          <a:prstGeom prst="rect">
            <a:avLst/>
          </a:prstGeom>
        </p:spPr>
      </p:pic>
      <p:pic>
        <p:nvPicPr>
          <p:cNvPr id="4" name="図 3">
            <a:extLst>
              <a:ext uri="{FF2B5EF4-FFF2-40B4-BE49-F238E27FC236}">
                <a16:creationId xmlns:a16="http://schemas.microsoft.com/office/drawing/2014/main" id="{AE86DD81-50E6-4D54-8072-006F699BC9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2695" y="748708"/>
            <a:ext cx="1082159" cy="1628069"/>
          </a:xfrm>
          <a:prstGeom prst="rect">
            <a:avLst/>
          </a:prstGeom>
        </p:spPr>
      </p:pic>
    </p:spTree>
    <p:extLst>
      <p:ext uri="{BB962C8B-B14F-4D97-AF65-F5344CB8AC3E}">
        <p14:creationId xmlns:p14="http://schemas.microsoft.com/office/powerpoint/2010/main" val="395089851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2961</TotalTime>
  <Words>333</Words>
  <Application>Microsoft Office PowerPoint</Application>
  <PresentationFormat>A4 210 x 297 mm</PresentationFormat>
  <Paragraphs>21</Paragraphs>
  <Slides>2</Slides>
  <Notes>0</Notes>
  <HiddenSlides>0</HiddenSlides>
  <MMClips>0</MMClips>
  <ScaleCrop>false</ScaleCrop>
  <HeadingPairs>
    <vt:vector size="8" baseType="variant">
      <vt:variant>
        <vt:lpstr>使用されているフォント</vt:lpstr>
      </vt:variant>
      <vt:variant>
        <vt:i4>10</vt:i4>
      </vt:variant>
      <vt:variant>
        <vt:lpstr>テーマ</vt:lpstr>
      </vt:variant>
      <vt:variant>
        <vt:i4>1</vt:i4>
      </vt:variant>
      <vt:variant>
        <vt:lpstr>埋め込まれた OLE サーバー</vt:lpstr>
      </vt:variant>
      <vt:variant>
        <vt:i4>1</vt:i4>
      </vt:variant>
      <vt:variant>
        <vt:lpstr>スライド タイトル</vt:lpstr>
      </vt:variant>
      <vt:variant>
        <vt:i4>2</vt:i4>
      </vt:variant>
    </vt:vector>
  </HeadingPairs>
  <TitlesOfParts>
    <vt:vector size="14" baseType="lpstr">
      <vt:lpstr>07やさしさゴシック</vt:lpstr>
      <vt:lpstr>ＭＳ 明朝</vt:lpstr>
      <vt:lpstr>Yu Gothic Medium</vt:lpstr>
      <vt:lpstr>メイリオ</vt:lpstr>
      <vt:lpstr>游ゴシック</vt:lpstr>
      <vt:lpstr>游ゴシック Light</vt:lpstr>
      <vt:lpstr>Arial</vt:lpstr>
      <vt:lpstr>Calibri</vt:lpstr>
      <vt:lpstr>Calibri Light</vt:lpstr>
      <vt:lpstr>Century</vt:lpstr>
      <vt:lpstr>Office テーマ</vt:lpstr>
      <vt:lpstr>Acrobat Document</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関根 通陽</dc:creator>
  <cp:lastModifiedBy>佐久間 徹</cp:lastModifiedBy>
  <cp:revision>107</cp:revision>
  <cp:lastPrinted>2022-01-07T06:56:15Z</cp:lastPrinted>
  <dcterms:created xsi:type="dcterms:W3CDTF">2021-07-15T05:07:39Z</dcterms:created>
  <dcterms:modified xsi:type="dcterms:W3CDTF">2022-03-01T01:38:24Z</dcterms:modified>
</cp:coreProperties>
</file>