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sldIdLst>
    <p:sldId id="256" r:id="rId2"/>
    <p:sldId id="257" r:id="rId3"/>
  </p:sldIdLst>
  <p:sldSz cx="6858000" cy="9906000" type="A4"/>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関根 通陽" initials="関根" lastIdx="2" clrIdx="0">
    <p:extLst>
      <p:ext uri="{19B8F6BF-5375-455C-9EA6-DF929625EA0E}">
        <p15:presenceInfo xmlns:p15="http://schemas.microsoft.com/office/powerpoint/2012/main" userId="S-1-5-21-825385695-2846434591-4248878860-8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14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130016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5536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249104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128659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309705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256616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20341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78418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315054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392463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C4BAC8-C8E4-480D-8F92-BCE5A2D91ABF}" type="datetimeFigureOut">
              <a:rPr kumimoji="1" lang="ja-JP" altLang="en-US" smtClean="0"/>
              <a:t>2022/3/1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168424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FC4BAC8-C8E4-480D-8F92-BCE5A2D91ABF}" type="datetimeFigureOut">
              <a:rPr kumimoji="1" lang="ja-JP" altLang="en-US" smtClean="0"/>
              <a:t>2022/3/1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652F751-8892-421D-87D0-FE852F5605CF}" type="slidenum">
              <a:rPr kumimoji="1" lang="ja-JP" altLang="en-US" smtClean="0"/>
              <a:t>‹#›</a:t>
            </a:fld>
            <a:endParaRPr kumimoji="1" lang="ja-JP" altLang="en-US"/>
          </a:p>
        </p:txBody>
      </p:sp>
    </p:spTree>
    <p:extLst>
      <p:ext uri="{BB962C8B-B14F-4D97-AF65-F5344CB8AC3E}">
        <p14:creationId xmlns:p14="http://schemas.microsoft.com/office/powerpoint/2010/main" val="407330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C887D03-60FA-4D75-B74D-3256A31CC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239939"/>
            <a:ext cx="3748482" cy="2543509"/>
          </a:xfrm>
          <a:prstGeom prst="rect">
            <a:avLst/>
          </a:prstGeom>
        </p:spPr>
      </p:pic>
      <p:sp>
        <p:nvSpPr>
          <p:cNvPr id="205" name="Rectangle 213">
            <a:extLst>
              <a:ext uri="{FF2B5EF4-FFF2-40B4-BE49-F238E27FC236}">
                <a16:creationId xmlns:a16="http://schemas.microsoft.com/office/drawing/2014/main" id="{2A244269-D6A3-49BF-B484-B709990B95E7}"/>
              </a:ext>
            </a:extLst>
          </p:cNvPr>
          <p:cNvSpPr>
            <a:spLocks noChangeArrowheads="1"/>
          </p:cNvSpPr>
          <p:nvPr/>
        </p:nvSpPr>
        <p:spPr bwMode="auto">
          <a:xfrm>
            <a:off x="105427" y="4140867"/>
            <a:ext cx="675257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a:p>
            <a:pPr marL="174625" marR="0" lvl="0" indent="-41275" algn="l" defTabSz="914400" rtl="0" eaLnBrk="0" fontAlgn="base" latinLnBrk="0" hangingPunct="0">
              <a:lnSpc>
                <a:spcPct val="100000"/>
              </a:lnSpc>
              <a:spcBef>
                <a:spcPct val="0"/>
              </a:spcBef>
              <a:spcAft>
                <a:spcPct val="0"/>
              </a:spcAft>
              <a:buClrTx/>
              <a:buSzTx/>
              <a:buFontTx/>
              <a:buNone/>
              <a:tabLst/>
            </a:pPr>
            <a:r>
              <a:rPr lang="ja-JP" altLang="en-US" dirty="0">
                <a:latin typeface="07やさしさゴシック" panose="02000600000000000000" pitchFamily="50" charset="-128"/>
                <a:ea typeface="07やさしさゴシック" panose="02000600000000000000" pitchFamily="50" charset="-128"/>
                <a:cs typeface="ＭＳ 明朝" panose="02020609040205080304" pitchFamily="17" charset="-128"/>
              </a:rPr>
              <a:t>②東京都</a:t>
            </a:r>
            <a:r>
              <a:rPr kumimoji="0" lang="ja-JP" altLang="ja-JP" sz="18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にゆかりのある展示</a:t>
            </a:r>
            <a:r>
              <a:rPr lang="ja-JP" altLang="en-US" dirty="0">
                <a:latin typeface="07やさしさゴシック" panose="02000600000000000000" pitchFamily="50" charset="-128"/>
                <a:ea typeface="07やさしさゴシック" panose="02000600000000000000" pitchFamily="50" charset="-128"/>
                <a:cs typeface="Times New Roman" panose="02020603050405020304" pitchFamily="18" charset="0"/>
              </a:rPr>
              <a:t>です。</a:t>
            </a:r>
            <a:endParaRPr lang="en-US" altLang="ja-JP" dirty="0">
              <a:latin typeface="07やさしさゴシック" panose="02000600000000000000" pitchFamily="50" charset="-128"/>
              <a:ea typeface="07やさしさゴシック" panose="02000600000000000000" pitchFamily="50" charset="-128"/>
              <a:cs typeface="Times New Roman" panose="02020603050405020304" pitchFamily="18" charset="0"/>
            </a:endParaRPr>
          </a:p>
          <a:p>
            <a:pPr marL="174625" marR="0" lvl="0" indent="-41275" algn="l" defTabSz="914400" rtl="0" eaLnBrk="0" fontAlgn="base" latinLnBrk="0" hangingPunct="0">
              <a:lnSpc>
                <a:spcPct val="100000"/>
              </a:lnSpc>
              <a:spcBef>
                <a:spcPct val="0"/>
              </a:spcBef>
              <a:spcAft>
                <a:spcPct val="0"/>
              </a:spcAft>
              <a:buClrTx/>
              <a:buSzTx/>
              <a:buFontTx/>
              <a:buNone/>
              <a:tabLst/>
            </a:pPr>
            <a:r>
              <a:rPr lang="ja-JP" altLang="en-US" dirty="0">
                <a:latin typeface="07やさしさゴシック" panose="02000600000000000000" pitchFamily="50" charset="-128"/>
                <a:ea typeface="07やさしさゴシック" panose="02000600000000000000" pitchFamily="50" charset="-128"/>
                <a:cs typeface="Times New Roman" panose="02020603050405020304" pitchFamily="18" charset="0"/>
              </a:rPr>
              <a:t>　ゆかりがある地名の□に番号を書こう</a:t>
            </a:r>
            <a:r>
              <a:rPr kumimoji="0" lang="ja-JP" altLang="ja-JP" sz="18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a:t>
            </a:r>
            <a:endParaRPr kumimoji="0" lang="ja-JP" altLang="ja-JP" sz="4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a:p>
            <a:pPr marL="0" marR="0" lvl="0" indent="13335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8" name="正方形/長方形 10">
            <a:extLst>
              <a:ext uri="{FF2B5EF4-FFF2-40B4-BE49-F238E27FC236}">
                <a16:creationId xmlns:a16="http://schemas.microsoft.com/office/drawing/2014/main" id="{57938B15-AC13-4583-AE20-239F934B2845}"/>
              </a:ext>
            </a:extLst>
          </p:cNvPr>
          <p:cNvSpPr>
            <a:spLocks noChangeArrowheads="1"/>
          </p:cNvSpPr>
          <p:nvPr/>
        </p:nvSpPr>
        <p:spPr bwMode="auto">
          <a:xfrm>
            <a:off x="2037166" y="9118476"/>
            <a:ext cx="400833" cy="348005"/>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3" name="正方形/長方形 21">
            <a:extLst>
              <a:ext uri="{FF2B5EF4-FFF2-40B4-BE49-F238E27FC236}">
                <a16:creationId xmlns:a16="http://schemas.microsoft.com/office/drawing/2014/main" id="{3DE1EEC9-DF6B-4118-BED0-CAC5C5F63D72}"/>
              </a:ext>
            </a:extLst>
          </p:cNvPr>
          <p:cNvSpPr>
            <a:spLocks noChangeArrowheads="1"/>
          </p:cNvSpPr>
          <p:nvPr/>
        </p:nvSpPr>
        <p:spPr bwMode="auto">
          <a:xfrm>
            <a:off x="5231392" y="7921777"/>
            <a:ext cx="594730" cy="532798"/>
          </a:xfrm>
          <a:prstGeom prst="rect">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187" name="直線コネクタ 186">
            <a:extLst>
              <a:ext uri="{FF2B5EF4-FFF2-40B4-BE49-F238E27FC236}">
                <a16:creationId xmlns:a16="http://schemas.microsoft.com/office/drawing/2014/main" id="{5B4059CD-CA80-4656-AF1A-00D9B69243F2}"/>
              </a:ext>
            </a:extLst>
          </p:cNvPr>
          <p:cNvCxnSpPr>
            <a:cxnSpLocks/>
          </p:cNvCxnSpPr>
          <p:nvPr/>
        </p:nvCxnSpPr>
        <p:spPr>
          <a:xfrm flipV="1">
            <a:off x="-13822" y="4622411"/>
            <a:ext cx="6838285" cy="3011"/>
          </a:xfrm>
          <a:prstGeom prst="line">
            <a:avLst/>
          </a:prstGeom>
        </p:spPr>
        <p:style>
          <a:lnRef idx="1">
            <a:schemeClr val="accent1"/>
          </a:lnRef>
          <a:fillRef idx="0">
            <a:schemeClr val="accent1"/>
          </a:fillRef>
          <a:effectRef idx="0">
            <a:schemeClr val="accent1"/>
          </a:effectRef>
          <a:fontRef idx="minor">
            <a:schemeClr val="tx1"/>
          </a:fontRef>
        </p:style>
      </p:cxnSp>
      <p:sp>
        <p:nvSpPr>
          <p:cNvPr id="120" name="正方形/長方形 119">
            <a:extLst>
              <a:ext uri="{FF2B5EF4-FFF2-40B4-BE49-F238E27FC236}">
                <a16:creationId xmlns:a16="http://schemas.microsoft.com/office/drawing/2014/main" id="{04530E89-D368-4408-A862-4781E15025E0}"/>
              </a:ext>
            </a:extLst>
          </p:cNvPr>
          <p:cNvSpPr/>
          <p:nvPr/>
        </p:nvSpPr>
        <p:spPr>
          <a:xfrm>
            <a:off x="239778" y="2844822"/>
            <a:ext cx="1988185" cy="12668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050" kern="100" dirty="0">
              <a:effectLst/>
              <a:ea typeface="ＭＳ 明朝" panose="02020609040205080304" pitchFamily="17" charset="-128"/>
              <a:cs typeface="Times New Roman" panose="02020603050405020304" pitchFamily="18" charset="0"/>
            </a:endParaRPr>
          </a:p>
        </p:txBody>
      </p:sp>
      <p:sp>
        <p:nvSpPr>
          <p:cNvPr id="117" name="正方形/長方形 116">
            <a:extLst>
              <a:ext uri="{FF2B5EF4-FFF2-40B4-BE49-F238E27FC236}">
                <a16:creationId xmlns:a16="http://schemas.microsoft.com/office/drawing/2014/main" id="{DC43AB8B-00BB-4654-B2B2-26DE056ADFEB}"/>
              </a:ext>
            </a:extLst>
          </p:cNvPr>
          <p:cNvSpPr/>
          <p:nvPr/>
        </p:nvSpPr>
        <p:spPr>
          <a:xfrm>
            <a:off x="239778" y="2297173"/>
            <a:ext cx="346075" cy="304800"/>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0" name="正方形/長方形 179">
            <a:extLst>
              <a:ext uri="{FF2B5EF4-FFF2-40B4-BE49-F238E27FC236}">
                <a16:creationId xmlns:a16="http://schemas.microsoft.com/office/drawing/2014/main" id="{5AF68C8F-D9BD-4315-ABD2-68A6C28BF076}"/>
              </a:ext>
            </a:extLst>
          </p:cNvPr>
          <p:cNvSpPr/>
          <p:nvPr/>
        </p:nvSpPr>
        <p:spPr>
          <a:xfrm>
            <a:off x="2497980" y="2297671"/>
            <a:ext cx="373873" cy="304800"/>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1" name="正方形/長方形 180">
            <a:extLst>
              <a:ext uri="{FF2B5EF4-FFF2-40B4-BE49-F238E27FC236}">
                <a16:creationId xmlns:a16="http://schemas.microsoft.com/office/drawing/2014/main" id="{4134E03F-B302-4CC8-80EE-F4A0872F7EA6}"/>
              </a:ext>
            </a:extLst>
          </p:cNvPr>
          <p:cNvSpPr/>
          <p:nvPr/>
        </p:nvSpPr>
        <p:spPr>
          <a:xfrm>
            <a:off x="2488418" y="2849957"/>
            <a:ext cx="1873250" cy="1247775"/>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4" name="正方形/長方形 183">
            <a:extLst>
              <a:ext uri="{FF2B5EF4-FFF2-40B4-BE49-F238E27FC236}">
                <a16:creationId xmlns:a16="http://schemas.microsoft.com/office/drawing/2014/main" id="{B9DBC068-5E75-464B-9F96-CB7E83A438E4}"/>
              </a:ext>
            </a:extLst>
          </p:cNvPr>
          <p:cNvSpPr/>
          <p:nvPr/>
        </p:nvSpPr>
        <p:spPr>
          <a:xfrm>
            <a:off x="4559366" y="2285625"/>
            <a:ext cx="346075" cy="304800"/>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0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5" name="正方形/長方形 184">
            <a:extLst>
              <a:ext uri="{FF2B5EF4-FFF2-40B4-BE49-F238E27FC236}">
                <a16:creationId xmlns:a16="http://schemas.microsoft.com/office/drawing/2014/main" id="{59584439-76D1-4D5A-A69D-A3A53C631C26}"/>
              </a:ext>
            </a:extLst>
          </p:cNvPr>
          <p:cNvSpPr/>
          <p:nvPr/>
        </p:nvSpPr>
        <p:spPr>
          <a:xfrm>
            <a:off x="4650806" y="2854997"/>
            <a:ext cx="1988185" cy="1242735"/>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49" name="Rectangle 216">
            <a:extLst>
              <a:ext uri="{FF2B5EF4-FFF2-40B4-BE49-F238E27FC236}">
                <a16:creationId xmlns:a16="http://schemas.microsoft.com/office/drawing/2014/main" id="{595769CF-32D9-4C39-A837-E43851553DE8}"/>
              </a:ext>
            </a:extLst>
          </p:cNvPr>
          <p:cNvSpPr>
            <a:spLocks noChangeArrowheads="1"/>
          </p:cNvSpPr>
          <p:nvPr/>
        </p:nvSpPr>
        <p:spPr bwMode="auto">
          <a:xfrm>
            <a:off x="283960" y="23400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0" name="Rectangle 223">
            <a:extLst>
              <a:ext uri="{FF2B5EF4-FFF2-40B4-BE49-F238E27FC236}">
                <a16:creationId xmlns:a16="http://schemas.microsoft.com/office/drawing/2014/main" id="{5EC2E91A-A047-4BD7-9983-E4CFE02DE47A}"/>
              </a:ext>
            </a:extLst>
          </p:cNvPr>
          <p:cNvSpPr>
            <a:spLocks noChangeArrowheads="1"/>
          </p:cNvSpPr>
          <p:nvPr/>
        </p:nvSpPr>
        <p:spPr bwMode="auto">
          <a:xfrm>
            <a:off x="283960" y="367353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正方形/長方形 526">
            <a:extLst>
              <a:ext uri="{FF2B5EF4-FFF2-40B4-BE49-F238E27FC236}">
                <a16:creationId xmlns:a16="http://schemas.microsoft.com/office/drawing/2014/main" id="{42900809-9906-49C9-8523-F1F2056CF707}"/>
              </a:ext>
            </a:extLst>
          </p:cNvPr>
          <p:cNvSpPr>
            <a:spLocks noChangeArrowheads="1"/>
          </p:cNvSpPr>
          <p:nvPr/>
        </p:nvSpPr>
        <p:spPr bwMode="auto">
          <a:xfrm>
            <a:off x="466621" y="726326"/>
            <a:ext cx="5734050" cy="638175"/>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ワーク</a:t>
            </a:r>
            <a:r>
              <a:rPr kumimoji="0" lang="ja-JP" altLang="ja-JP" sz="2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シート</a:t>
            </a:r>
            <a:r>
              <a:rPr kumimoji="0" lang="ja-JP" altLang="en-US" sz="2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（東京都版）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6" name="テキスト ボックス 527">
            <a:extLst>
              <a:ext uri="{FF2B5EF4-FFF2-40B4-BE49-F238E27FC236}">
                <a16:creationId xmlns:a16="http://schemas.microsoft.com/office/drawing/2014/main" id="{7F9F341B-3A66-4C38-9869-6730262322A2}"/>
              </a:ext>
            </a:extLst>
          </p:cNvPr>
          <p:cNvSpPr txBox="1">
            <a:spLocks noChangeArrowheads="1"/>
          </p:cNvSpPr>
          <p:nvPr/>
        </p:nvSpPr>
        <p:spPr bwMode="auto">
          <a:xfrm>
            <a:off x="3875153" y="114303"/>
            <a:ext cx="2905125" cy="39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76200" algn="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a:t>
            </a:r>
            <a:r>
              <a:rPr kumimoji="0" lang="ja-JP" altLang="en-US"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資料</a:t>
            </a:r>
            <a:r>
              <a:rPr kumimoji="0" lang="en-US"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2-1]</a:t>
            </a:r>
            <a:r>
              <a:rPr kumimoji="0" lang="ja-JP"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　　　　　</a:t>
            </a:r>
            <a:endParaRPr kumimoji="0" lang="en-US" altLang="ja-JP"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endParaRPr>
          </a:p>
          <a:p>
            <a:pPr marL="0" marR="0" lvl="0" indent="76200" algn="r"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メイリオ" panose="020B0604030504040204" pitchFamily="50" charset="-128"/>
              </a:rPr>
              <a:t>かはくの展示でご当地巡り</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44" name="テキスト ボックス 520">
            <a:extLst>
              <a:ext uri="{FF2B5EF4-FFF2-40B4-BE49-F238E27FC236}">
                <a16:creationId xmlns:a16="http://schemas.microsoft.com/office/drawing/2014/main" id="{1363077A-F940-4C8C-AD7D-E5C6DFBA6ADF}"/>
              </a:ext>
            </a:extLst>
          </p:cNvPr>
          <p:cNvSpPr txBox="1">
            <a:spLocks noChangeArrowheads="1"/>
          </p:cNvSpPr>
          <p:nvPr/>
        </p:nvSpPr>
        <p:spPr bwMode="auto">
          <a:xfrm>
            <a:off x="243409" y="4294095"/>
            <a:ext cx="1980922" cy="304800"/>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展示場所：</a:t>
            </a:r>
            <a:r>
              <a:rPr lang="ja-JP" altLang="en-US" sz="1200" dirty="0">
                <a:latin typeface="07やさしさゴシック" panose="02000600000000000000" pitchFamily="50" charset="-128"/>
                <a:ea typeface="07やさしさゴシック" panose="02000600000000000000" pitchFamily="50" charset="-128"/>
                <a:cs typeface="Times New Roman" panose="02020603050405020304" pitchFamily="18" charset="0"/>
              </a:rPr>
              <a:t>地球館地下</a:t>
            </a:r>
            <a:r>
              <a:rPr lang="en-US" altLang="ja-JP" sz="1200" dirty="0">
                <a:latin typeface="07やさしさゴシック" panose="02000600000000000000" pitchFamily="50" charset="-128"/>
                <a:ea typeface="07やさしさゴシック" panose="02000600000000000000" pitchFamily="50" charset="-128"/>
                <a:cs typeface="Times New Roman" panose="02020603050405020304" pitchFamily="18" charset="0"/>
              </a:rPr>
              <a:t>2</a:t>
            </a:r>
            <a:r>
              <a:rPr lang="ja-JP" altLang="en-US" sz="1200" dirty="0">
                <a:latin typeface="07やさしさゴシック" panose="02000600000000000000" pitchFamily="50" charset="-128"/>
                <a:ea typeface="07やさしさゴシック" panose="02000600000000000000" pitchFamily="50" charset="-128"/>
                <a:cs typeface="Times New Roman" panose="02020603050405020304" pitchFamily="18" charset="0"/>
              </a:rPr>
              <a:t>階</a:t>
            </a:r>
            <a:endParaRPr kumimoji="0" lang="ja-JP" altLang="en-US" sz="4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2245" name="テキスト ボックス 521">
            <a:extLst>
              <a:ext uri="{FF2B5EF4-FFF2-40B4-BE49-F238E27FC236}">
                <a16:creationId xmlns:a16="http://schemas.microsoft.com/office/drawing/2014/main" id="{A49DEFFD-7F49-4687-B44E-8A5430AF5D65}"/>
              </a:ext>
            </a:extLst>
          </p:cNvPr>
          <p:cNvSpPr txBox="1">
            <a:spLocks noChangeArrowheads="1"/>
          </p:cNvSpPr>
          <p:nvPr/>
        </p:nvSpPr>
        <p:spPr bwMode="auto">
          <a:xfrm>
            <a:off x="2429717" y="4273944"/>
            <a:ext cx="2003425" cy="304800"/>
          </a:xfrm>
          <a:prstGeom prst="rect">
            <a:avLst/>
          </a:prstGeom>
          <a:solidFill>
            <a:srgbClr val="FFFFFF"/>
          </a:solidFill>
          <a:ln w="6350">
            <a:noFill/>
            <a:miter lim="800000"/>
            <a:headEnd/>
            <a:tailEnd/>
          </a:ln>
        </p:spPr>
        <p:txBody>
          <a:bodyPr vert="horz" wrap="non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展示場所：日本館２</a:t>
            </a:r>
            <a:r>
              <a:rPr kumimoji="0" lang="en-US" altLang="ja-JP" sz="12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F</a:t>
            </a:r>
            <a:r>
              <a:rPr lang="ja-JP" altLang="en-US" sz="1200" dirty="0">
                <a:latin typeface="07やさしさゴシック" panose="02000600000000000000" pitchFamily="50" charset="-128"/>
                <a:ea typeface="07やさしさゴシック" panose="02000600000000000000" pitchFamily="50" charset="-128"/>
                <a:cs typeface="Times New Roman" panose="02020603050405020304" pitchFamily="18" charset="0"/>
              </a:rPr>
              <a:t>南</a:t>
            </a:r>
            <a:r>
              <a:rPr kumimoji="0" lang="ja-JP" altLang="en-US" sz="12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翼</a:t>
            </a:r>
            <a:endParaRPr kumimoji="0" lang="ja-JP" altLang="en-US" sz="4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2246" name="テキスト ボックス 531">
            <a:extLst>
              <a:ext uri="{FF2B5EF4-FFF2-40B4-BE49-F238E27FC236}">
                <a16:creationId xmlns:a16="http://schemas.microsoft.com/office/drawing/2014/main" id="{8FF0542A-5E8F-4F65-8F87-66F57BDB25C4}"/>
              </a:ext>
            </a:extLst>
          </p:cNvPr>
          <p:cNvSpPr txBox="1">
            <a:spLocks noChangeArrowheads="1"/>
          </p:cNvSpPr>
          <p:nvPr/>
        </p:nvSpPr>
        <p:spPr bwMode="auto">
          <a:xfrm>
            <a:off x="4638528" y="4284957"/>
            <a:ext cx="1988185" cy="304800"/>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展示場所：日本館２</a:t>
            </a:r>
            <a:r>
              <a:rPr kumimoji="0" lang="en-US" altLang="ja-JP" sz="12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F</a:t>
            </a:r>
            <a:r>
              <a:rPr lang="ja-JP" altLang="en-US" sz="1200" dirty="0">
                <a:latin typeface="07やさしさゴシック" panose="02000600000000000000" pitchFamily="50" charset="-128"/>
                <a:ea typeface="07やさしさゴシック" panose="02000600000000000000" pitchFamily="50" charset="-128"/>
                <a:cs typeface="Times New Roman" panose="02020603050405020304" pitchFamily="18" charset="0"/>
              </a:rPr>
              <a:t>南</a:t>
            </a:r>
            <a:r>
              <a:rPr kumimoji="0" lang="ja-JP" altLang="en-US" sz="12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翼</a:t>
            </a:r>
            <a:endParaRPr kumimoji="0" lang="ja-JP" altLang="en-US" sz="4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2247" name="Rectangle 210">
            <a:extLst>
              <a:ext uri="{FF2B5EF4-FFF2-40B4-BE49-F238E27FC236}">
                <a16:creationId xmlns:a16="http://schemas.microsoft.com/office/drawing/2014/main" id="{0F635446-F9B2-48EB-A22F-77FBEAB6C882}"/>
              </a:ext>
            </a:extLst>
          </p:cNvPr>
          <p:cNvSpPr>
            <a:spLocks noChangeArrowheads="1"/>
          </p:cNvSpPr>
          <p:nvPr/>
        </p:nvSpPr>
        <p:spPr bwMode="auto">
          <a:xfrm>
            <a:off x="338203" y="145301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48" name="Rectangle 213">
            <a:extLst>
              <a:ext uri="{FF2B5EF4-FFF2-40B4-BE49-F238E27FC236}">
                <a16:creationId xmlns:a16="http://schemas.microsoft.com/office/drawing/2014/main" id="{DA52974D-91D2-414F-8D9D-93C4AA216D27}"/>
              </a:ext>
            </a:extLst>
          </p:cNvPr>
          <p:cNvSpPr>
            <a:spLocks noChangeArrowheads="1"/>
          </p:cNvSpPr>
          <p:nvPr/>
        </p:nvSpPr>
        <p:spPr bwMode="auto">
          <a:xfrm>
            <a:off x="-13822" y="1644485"/>
            <a:ext cx="67826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lang="ja-JP" altLang="en-US" dirty="0">
                <a:latin typeface="07やさしさゴシック" panose="02000600000000000000" pitchFamily="50" charset="-128"/>
                <a:ea typeface="07やさしさゴシック" panose="02000600000000000000" pitchFamily="50" charset="-128"/>
                <a:cs typeface="ＭＳ 明朝" panose="02020609040205080304" pitchFamily="17" charset="-128"/>
              </a:rPr>
              <a:t>①東京都</a:t>
            </a:r>
            <a:r>
              <a:rPr kumimoji="0" lang="ja-JP" altLang="ja-JP" sz="18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にゆかりのある</a:t>
            </a:r>
            <a:r>
              <a:rPr kumimoji="0" lang="ja-JP" altLang="en-US" sz="18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展示</a:t>
            </a:r>
            <a:r>
              <a:rPr lang="ja-JP" altLang="en-US" dirty="0">
                <a:latin typeface="07やさしさゴシック" panose="02000600000000000000" pitchFamily="50" charset="-128"/>
                <a:ea typeface="07やさしさゴシック" panose="02000600000000000000" pitchFamily="50" charset="-128"/>
                <a:cs typeface="Times New Roman" panose="02020603050405020304" pitchFamily="18" charset="0"/>
              </a:rPr>
              <a:t>はどれだろう。</a:t>
            </a:r>
            <a:r>
              <a:rPr kumimoji="0" lang="ja-JP" altLang="ja-JP" sz="18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□に</a:t>
            </a:r>
            <a:r>
              <a:rPr kumimoji="0" lang="ja-JP" altLang="en-US" sz="18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〇</a:t>
            </a:r>
            <a:r>
              <a:rPr kumimoji="0" lang="ja-JP" altLang="ja-JP" sz="18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を書こう。</a:t>
            </a:r>
            <a:endParaRPr kumimoji="0" lang="ja-JP" altLang="ja-JP" sz="4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p:txBody>
      </p:sp>
      <p:sp>
        <p:nvSpPr>
          <p:cNvPr id="2252" name="Rectangle 227">
            <a:extLst>
              <a:ext uri="{FF2B5EF4-FFF2-40B4-BE49-F238E27FC236}">
                <a16:creationId xmlns:a16="http://schemas.microsoft.com/office/drawing/2014/main" id="{D009A766-4B43-49AC-BD25-D6DF32551E46}"/>
              </a:ext>
            </a:extLst>
          </p:cNvPr>
          <p:cNvSpPr>
            <a:spLocks noChangeArrowheads="1"/>
          </p:cNvSpPr>
          <p:nvPr/>
        </p:nvSpPr>
        <p:spPr bwMode="auto">
          <a:xfrm>
            <a:off x="689929" y="864838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7" name="テキスト ボックス 2256">
            <a:extLst>
              <a:ext uri="{FF2B5EF4-FFF2-40B4-BE49-F238E27FC236}">
                <a16:creationId xmlns:a16="http://schemas.microsoft.com/office/drawing/2014/main" id="{661220A0-E0AD-4C86-AA05-218AC93D9FEE}"/>
              </a:ext>
            </a:extLst>
          </p:cNvPr>
          <p:cNvSpPr txBox="1"/>
          <p:nvPr/>
        </p:nvSpPr>
        <p:spPr>
          <a:xfrm>
            <a:off x="4907902" y="9625965"/>
            <a:ext cx="1980029" cy="307777"/>
          </a:xfrm>
          <a:prstGeom prst="rect">
            <a:avLst/>
          </a:prstGeom>
          <a:noFill/>
        </p:spPr>
        <p:txBody>
          <a:bodyPr wrap="none" rtlCol="0">
            <a:spAutoFit/>
          </a:bodyPr>
          <a:lstStyle/>
          <a:p>
            <a:r>
              <a:rPr kumimoji="1" lang="ja-JP" altLang="en-US" sz="1400" dirty="0"/>
              <a:t>解説が裏面にあります</a:t>
            </a:r>
          </a:p>
        </p:txBody>
      </p:sp>
      <p:sp>
        <p:nvSpPr>
          <p:cNvPr id="2259" name="直角三角形 2258">
            <a:extLst>
              <a:ext uri="{FF2B5EF4-FFF2-40B4-BE49-F238E27FC236}">
                <a16:creationId xmlns:a16="http://schemas.microsoft.com/office/drawing/2014/main" id="{803F9C48-C959-4DEC-9EC6-87A6B466423D}"/>
              </a:ext>
            </a:extLst>
          </p:cNvPr>
          <p:cNvSpPr/>
          <p:nvPr/>
        </p:nvSpPr>
        <p:spPr>
          <a:xfrm rot="16200000">
            <a:off x="6686437" y="9732959"/>
            <a:ext cx="180014" cy="16311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0" name="テキスト ボックス 2259">
            <a:extLst>
              <a:ext uri="{FF2B5EF4-FFF2-40B4-BE49-F238E27FC236}">
                <a16:creationId xmlns:a16="http://schemas.microsoft.com/office/drawing/2014/main" id="{510F0E63-CB52-47DB-965E-A9DCA5EA798F}"/>
              </a:ext>
            </a:extLst>
          </p:cNvPr>
          <p:cNvSpPr txBox="1"/>
          <p:nvPr/>
        </p:nvSpPr>
        <p:spPr>
          <a:xfrm>
            <a:off x="628496" y="2208566"/>
            <a:ext cx="1569660" cy="646331"/>
          </a:xfrm>
          <a:prstGeom prst="rect">
            <a:avLst/>
          </a:prstGeom>
          <a:noFill/>
        </p:spPr>
        <p:txBody>
          <a:bodyPr wrap="none" rtlCol="0">
            <a:spAutoFit/>
          </a:bodyPr>
          <a:lstStyle/>
          <a:p>
            <a:r>
              <a:rPr kumimoji="1" lang="ja-JP" altLang="en-US" dirty="0"/>
              <a:t>インド</a:t>
            </a:r>
            <a:endParaRPr kumimoji="1" lang="en-US" altLang="ja-JP" dirty="0"/>
          </a:p>
          <a:p>
            <a:r>
              <a:rPr kumimoji="1" lang="ja-JP" altLang="en-US" dirty="0"/>
              <a:t>オオコウモリ</a:t>
            </a:r>
          </a:p>
        </p:txBody>
      </p:sp>
      <p:sp>
        <p:nvSpPr>
          <p:cNvPr id="2262" name="テキスト ボックス 2261">
            <a:extLst>
              <a:ext uri="{FF2B5EF4-FFF2-40B4-BE49-F238E27FC236}">
                <a16:creationId xmlns:a16="http://schemas.microsoft.com/office/drawing/2014/main" id="{F7580B97-0232-47D2-9199-B7C091DD9B6D}"/>
              </a:ext>
            </a:extLst>
          </p:cNvPr>
          <p:cNvSpPr txBox="1"/>
          <p:nvPr/>
        </p:nvSpPr>
        <p:spPr>
          <a:xfrm>
            <a:off x="5069685" y="2148952"/>
            <a:ext cx="1569660" cy="646331"/>
          </a:xfrm>
          <a:prstGeom prst="rect">
            <a:avLst/>
          </a:prstGeom>
          <a:noFill/>
        </p:spPr>
        <p:txBody>
          <a:bodyPr wrap="none" rtlCol="0">
            <a:spAutoFit/>
          </a:bodyPr>
          <a:lstStyle/>
          <a:p>
            <a:r>
              <a:rPr kumimoji="1" lang="ja-JP" altLang="en-US" dirty="0"/>
              <a:t>オガサワラ</a:t>
            </a:r>
            <a:endParaRPr kumimoji="1" lang="en-US" altLang="ja-JP" dirty="0"/>
          </a:p>
          <a:p>
            <a:r>
              <a:rPr kumimoji="1" lang="ja-JP" altLang="en-US" dirty="0"/>
              <a:t>オオコウモリ</a:t>
            </a:r>
            <a:endParaRPr kumimoji="1" lang="en-US" altLang="ja-JP" dirty="0"/>
          </a:p>
        </p:txBody>
      </p:sp>
      <p:pic>
        <p:nvPicPr>
          <p:cNvPr id="48" name="linkimage">
            <a:extLst>
              <a:ext uri="{FF2B5EF4-FFF2-40B4-BE49-F238E27FC236}">
                <a16:creationId xmlns:a16="http://schemas.microsoft.com/office/drawing/2014/main" id="{00000000-0008-0000-0200-0000EB0000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61723" y="2885844"/>
            <a:ext cx="1764000" cy="1176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584AA93-950D-4BC7-8173-B3D5300209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24390" y="2881042"/>
            <a:ext cx="1796900" cy="119793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CC0ADC57-01E4-49D7-801E-469B1D63070B}"/>
              </a:ext>
            </a:extLst>
          </p:cNvPr>
          <p:cNvSpPr txBox="1"/>
          <p:nvPr/>
        </p:nvSpPr>
        <p:spPr>
          <a:xfrm>
            <a:off x="2990710" y="2152226"/>
            <a:ext cx="1569660" cy="646331"/>
          </a:xfrm>
          <a:prstGeom prst="rect">
            <a:avLst/>
          </a:prstGeom>
          <a:noFill/>
        </p:spPr>
        <p:txBody>
          <a:bodyPr wrap="none" rtlCol="0">
            <a:spAutoFit/>
          </a:bodyPr>
          <a:lstStyle/>
          <a:p>
            <a:r>
              <a:rPr kumimoji="1" lang="ja-JP" altLang="en-US" dirty="0"/>
              <a:t>クビワ</a:t>
            </a:r>
            <a:endParaRPr kumimoji="1" lang="en-US" altLang="ja-JP" dirty="0"/>
          </a:p>
          <a:p>
            <a:r>
              <a:rPr kumimoji="1" lang="ja-JP" altLang="en-US" dirty="0"/>
              <a:t>オオコウモリ</a:t>
            </a:r>
          </a:p>
        </p:txBody>
      </p:sp>
      <p:sp>
        <p:nvSpPr>
          <p:cNvPr id="7" name="テキスト ボックス 6">
            <a:extLst>
              <a:ext uri="{FF2B5EF4-FFF2-40B4-BE49-F238E27FC236}">
                <a16:creationId xmlns:a16="http://schemas.microsoft.com/office/drawing/2014/main" id="{7EF850C3-643B-46B6-8FCE-AA0BE0C98512}"/>
              </a:ext>
            </a:extLst>
          </p:cNvPr>
          <p:cNvSpPr txBox="1"/>
          <p:nvPr/>
        </p:nvSpPr>
        <p:spPr>
          <a:xfrm>
            <a:off x="1679567" y="9480315"/>
            <a:ext cx="1107996" cy="369332"/>
          </a:xfrm>
          <a:prstGeom prst="rect">
            <a:avLst/>
          </a:prstGeom>
          <a:solidFill>
            <a:schemeClr val="bg1"/>
          </a:solidFill>
        </p:spPr>
        <p:txBody>
          <a:bodyPr wrap="none" rtlCol="0">
            <a:spAutoFit/>
          </a:bodyPr>
          <a:lstStyle/>
          <a:p>
            <a:r>
              <a:rPr kumimoji="1" lang="ja-JP" altLang="en-US" dirty="0"/>
              <a:t>八王子市</a:t>
            </a:r>
          </a:p>
        </p:txBody>
      </p:sp>
      <p:cxnSp>
        <p:nvCxnSpPr>
          <p:cNvPr id="9" name="直線コネクタ 8">
            <a:extLst>
              <a:ext uri="{FF2B5EF4-FFF2-40B4-BE49-F238E27FC236}">
                <a16:creationId xmlns:a16="http://schemas.microsoft.com/office/drawing/2014/main" id="{2E91D6A6-6D8B-46CD-8260-AB8F93CAB962}"/>
              </a:ext>
            </a:extLst>
          </p:cNvPr>
          <p:cNvCxnSpPr>
            <a:cxnSpLocks/>
            <a:stCxn id="98" idx="0"/>
          </p:cNvCxnSpPr>
          <p:nvPr/>
        </p:nvCxnSpPr>
        <p:spPr>
          <a:xfrm flipV="1">
            <a:off x="2237583" y="8479485"/>
            <a:ext cx="907289" cy="638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AE55D00-1226-41D7-8CDC-976CF3097256}"/>
              </a:ext>
            </a:extLst>
          </p:cNvPr>
          <p:cNvCxnSpPr>
            <a:cxnSpLocks/>
            <a:endCxn id="103" idx="1"/>
          </p:cNvCxnSpPr>
          <p:nvPr/>
        </p:nvCxnSpPr>
        <p:spPr>
          <a:xfrm flipV="1">
            <a:off x="3708193" y="8188176"/>
            <a:ext cx="1523199" cy="198893"/>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2EF33A19-D1B1-4272-B0D3-A6FE7F530C81}"/>
              </a:ext>
            </a:extLst>
          </p:cNvPr>
          <p:cNvSpPr txBox="1"/>
          <p:nvPr/>
        </p:nvSpPr>
        <p:spPr>
          <a:xfrm>
            <a:off x="5090175" y="8464511"/>
            <a:ext cx="877163" cy="369332"/>
          </a:xfrm>
          <a:prstGeom prst="rect">
            <a:avLst/>
          </a:prstGeom>
          <a:solidFill>
            <a:schemeClr val="bg1"/>
          </a:solidFill>
        </p:spPr>
        <p:txBody>
          <a:bodyPr wrap="none" rtlCol="0">
            <a:spAutoFit/>
          </a:bodyPr>
          <a:lstStyle/>
          <a:p>
            <a:r>
              <a:rPr kumimoji="1" lang="ja-JP" altLang="en-US" dirty="0"/>
              <a:t>文京区</a:t>
            </a:r>
            <a:endParaRPr kumimoji="1" lang="en-US" altLang="ja-JP" dirty="0"/>
          </a:p>
        </p:txBody>
      </p:sp>
      <p:sp>
        <p:nvSpPr>
          <p:cNvPr id="2" name="テキスト ボックス 1">
            <a:extLst>
              <a:ext uri="{FF2B5EF4-FFF2-40B4-BE49-F238E27FC236}">
                <a16:creationId xmlns:a16="http://schemas.microsoft.com/office/drawing/2014/main" id="{0CD34AC2-379C-4753-BBA7-4303B7A678D9}"/>
              </a:ext>
            </a:extLst>
          </p:cNvPr>
          <p:cNvSpPr txBox="1"/>
          <p:nvPr/>
        </p:nvSpPr>
        <p:spPr>
          <a:xfrm>
            <a:off x="2859139" y="7719336"/>
            <a:ext cx="877163" cy="369332"/>
          </a:xfrm>
          <a:prstGeom prst="rect">
            <a:avLst/>
          </a:prstGeom>
          <a:solidFill>
            <a:schemeClr val="bg1"/>
          </a:solidFill>
          <a:ln w="38100">
            <a:solidFill>
              <a:schemeClr val="accent2"/>
            </a:solidFill>
          </a:ln>
        </p:spPr>
        <p:txBody>
          <a:bodyPr wrap="none" rtlCol="0">
            <a:spAutoFit/>
          </a:bodyPr>
          <a:lstStyle/>
          <a:p>
            <a:r>
              <a:rPr kumimoji="1" lang="ja-JP" altLang="en-US" dirty="0"/>
              <a:t>東京都</a:t>
            </a:r>
          </a:p>
        </p:txBody>
      </p:sp>
      <p:graphicFrame>
        <p:nvGraphicFramePr>
          <p:cNvPr id="5" name="オブジェクト 4">
            <a:extLst>
              <a:ext uri="{FF2B5EF4-FFF2-40B4-BE49-F238E27FC236}">
                <a16:creationId xmlns:a16="http://schemas.microsoft.com/office/drawing/2014/main" id="{6FE73048-1FA4-4491-B30E-1ECC49F84C97}"/>
              </a:ext>
            </a:extLst>
          </p:cNvPr>
          <p:cNvGraphicFramePr>
            <a:graphicFrameLocks noChangeAspect="1"/>
          </p:cNvGraphicFramePr>
          <p:nvPr/>
        </p:nvGraphicFramePr>
        <p:xfrm>
          <a:off x="4763" y="3175"/>
          <a:ext cx="2009775" cy="468313"/>
        </p:xfrm>
        <a:graphic>
          <a:graphicData uri="http://schemas.openxmlformats.org/presentationml/2006/ole">
            <mc:AlternateContent xmlns:mc="http://schemas.openxmlformats.org/markup-compatibility/2006">
              <mc:Choice xmlns:v="urn:schemas-microsoft-com:vml" Requires="v">
                <p:oleObj spid="_x0000_s1065" name="Acrobat Document" r:id="rId6" imgW="8095898" imgH="1885822" progId="AcroExch.Document.DC">
                  <p:embed/>
                </p:oleObj>
              </mc:Choice>
              <mc:Fallback>
                <p:oleObj name="Acrobat Document" r:id="rId6" imgW="8095898" imgH="1885822" progId="AcroExch.Document.DC">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3175"/>
                        <a:ext cx="2009775"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angle 230">
            <a:extLst>
              <a:ext uri="{FF2B5EF4-FFF2-40B4-BE49-F238E27FC236}">
                <a16:creationId xmlns:a16="http://schemas.microsoft.com/office/drawing/2014/main" id="{1947F2E4-EA13-4193-891C-9A2736A3615D}"/>
              </a:ext>
            </a:extLst>
          </p:cNvPr>
          <p:cNvSpPr>
            <a:spLocks noChangeArrowheads="1"/>
          </p:cNvSpPr>
          <p:nvPr/>
        </p:nvSpPr>
        <p:spPr bwMode="auto">
          <a:xfrm>
            <a:off x="357112" y="504462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36">
            <a:extLst>
              <a:ext uri="{FF2B5EF4-FFF2-40B4-BE49-F238E27FC236}">
                <a16:creationId xmlns:a16="http://schemas.microsoft.com/office/drawing/2014/main" id="{E68EBC0A-7590-468E-9E7D-B70A5D73D79A}"/>
              </a:ext>
            </a:extLst>
          </p:cNvPr>
          <p:cNvSpPr>
            <a:spLocks noChangeArrowheads="1"/>
          </p:cNvSpPr>
          <p:nvPr/>
        </p:nvSpPr>
        <p:spPr bwMode="auto">
          <a:xfrm>
            <a:off x="357112" y="619873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正方形/長方形 14">
            <a:extLst>
              <a:ext uri="{FF2B5EF4-FFF2-40B4-BE49-F238E27FC236}">
                <a16:creationId xmlns:a16="http://schemas.microsoft.com/office/drawing/2014/main" id="{CECB8AE6-4254-4BF0-99BE-D08EE072C5F9}"/>
              </a:ext>
            </a:extLst>
          </p:cNvPr>
          <p:cNvSpPr>
            <a:spLocks noChangeArrowheads="1"/>
          </p:cNvSpPr>
          <p:nvPr/>
        </p:nvSpPr>
        <p:spPr bwMode="auto">
          <a:xfrm>
            <a:off x="912860" y="6701715"/>
            <a:ext cx="2346629" cy="5429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展</a:t>
            </a:r>
            <a:r>
              <a:rPr kumimoji="0" lang="ja-JP" altLang="ja-JP" sz="1400" b="0" i="0" u="none" strike="noStrike" cap="none" normalizeH="0" baseline="0" dirty="0" bmk="">
                <a:ln>
                  <a:noFill/>
                </a:ln>
                <a:solidFill>
                  <a:schemeClr val="tx1"/>
                </a:solidFill>
                <a:effectLst/>
                <a:latin typeface="07やさしさゴシック" panose="02000600000000000000" pitchFamily="50" charset="-128"/>
                <a:ea typeface="07やさしさゴシック" panose="02000600000000000000" pitchFamily="50" charset="-128"/>
                <a:cs typeface="Times New Roman" panose="02020603050405020304" pitchFamily="18" charset="0"/>
              </a:rPr>
              <a:t>示場所</a:t>
            </a:r>
            <a:r>
              <a:rPr lang="ja-JP" altLang="en-US" sz="1400" dirty="0" bmk="">
                <a:latin typeface="07やさしさゴシック" panose="02000600000000000000" pitchFamily="50" charset="-128"/>
                <a:ea typeface="07やさしさゴシック" panose="02000600000000000000" pitchFamily="50" charset="-128"/>
                <a:cs typeface="Times New Roman" panose="02020603050405020304" pitchFamily="18" charset="0"/>
              </a:rPr>
              <a:t>：日本館</a:t>
            </a:r>
            <a:r>
              <a:rPr lang="en-US" altLang="ja-JP" sz="1400" dirty="0" bmk="">
                <a:latin typeface="07やさしさゴシック" panose="02000600000000000000" pitchFamily="50" charset="-128"/>
                <a:ea typeface="07やさしさゴシック" panose="02000600000000000000" pitchFamily="50" charset="-128"/>
                <a:cs typeface="Times New Roman" panose="02020603050405020304" pitchFamily="18" charset="0"/>
              </a:rPr>
              <a:t>3</a:t>
            </a:r>
            <a:r>
              <a:rPr lang="ja-JP" altLang="en-US" sz="1400" dirty="0" bmk="">
                <a:latin typeface="07やさしさゴシック" panose="02000600000000000000" pitchFamily="50" charset="-128"/>
                <a:ea typeface="07やさしさゴシック" panose="02000600000000000000" pitchFamily="50" charset="-128"/>
                <a:cs typeface="Times New Roman" panose="02020603050405020304" pitchFamily="18" charset="0"/>
              </a:rPr>
              <a:t>階北翼</a:t>
            </a:r>
            <a:endParaRPr kumimoji="0" lang="ja-JP" altLang="ja-JP" sz="4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p:txBody>
      </p:sp>
      <p:sp>
        <p:nvSpPr>
          <p:cNvPr id="50" name="正方形/長方形 15">
            <a:extLst>
              <a:ext uri="{FF2B5EF4-FFF2-40B4-BE49-F238E27FC236}">
                <a16:creationId xmlns:a16="http://schemas.microsoft.com/office/drawing/2014/main" id="{A9D64E54-8074-46C4-8B44-22B8EC72E847}"/>
              </a:ext>
            </a:extLst>
          </p:cNvPr>
          <p:cNvSpPr>
            <a:spLocks noChangeArrowheads="1"/>
          </p:cNvSpPr>
          <p:nvPr/>
        </p:nvSpPr>
        <p:spPr bwMode="auto">
          <a:xfrm>
            <a:off x="3431429" y="6683960"/>
            <a:ext cx="2346629" cy="5429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latin typeface="07やさしさゴシック" panose="02000600000000000000" pitchFamily="50" charset="-128"/>
                <a:ea typeface="07やさしさゴシック" panose="02000600000000000000" pitchFamily="50" charset="-128"/>
                <a:cs typeface="Times New Roman" panose="02020603050405020304" pitchFamily="18" charset="0"/>
              </a:rPr>
              <a:t>展示場所：日本館</a:t>
            </a:r>
            <a:r>
              <a:rPr lang="en-US" altLang="ja-JP" sz="1400" dirty="0">
                <a:latin typeface="07やさしさゴシック" panose="02000600000000000000" pitchFamily="50" charset="-128"/>
                <a:ea typeface="07やさしさゴシック" panose="02000600000000000000" pitchFamily="50" charset="-128"/>
                <a:cs typeface="Times New Roman" panose="02020603050405020304" pitchFamily="18" charset="0"/>
              </a:rPr>
              <a:t>1</a:t>
            </a:r>
            <a:r>
              <a:rPr lang="ja-JP" altLang="en-US" sz="1400" dirty="0">
                <a:latin typeface="07やさしさゴシック" panose="02000600000000000000" pitchFamily="50" charset="-128"/>
                <a:ea typeface="07やさしさゴシック" panose="02000600000000000000" pitchFamily="50" charset="-128"/>
                <a:cs typeface="Times New Roman" panose="02020603050405020304" pitchFamily="18" charset="0"/>
              </a:rPr>
              <a:t>階南翼</a:t>
            </a:r>
            <a:endParaRPr kumimoji="0" lang="ja-JP" altLang="ja-JP" sz="400" b="0" i="0" u="none" strike="noStrike" cap="none" normalizeH="0" baseline="0" dirty="0">
              <a:ln>
                <a:noFill/>
              </a:ln>
              <a:solidFill>
                <a:schemeClr val="tx1"/>
              </a:solidFill>
              <a:effectLst/>
              <a:latin typeface="07やさしさゴシック" panose="02000600000000000000" pitchFamily="50" charset="-128"/>
              <a:ea typeface="07やさしさゴシック" panose="02000600000000000000" pitchFamily="50" charset="-128"/>
            </a:endParaRPr>
          </a:p>
        </p:txBody>
      </p:sp>
      <p:sp>
        <p:nvSpPr>
          <p:cNvPr id="51" name="テキスト ボックス 50">
            <a:extLst>
              <a:ext uri="{FF2B5EF4-FFF2-40B4-BE49-F238E27FC236}">
                <a16:creationId xmlns:a16="http://schemas.microsoft.com/office/drawing/2014/main" id="{6B4418AE-1EBE-44D4-B2C3-7AD09B1FA3C6}"/>
              </a:ext>
            </a:extLst>
          </p:cNvPr>
          <p:cNvSpPr txBox="1"/>
          <p:nvPr/>
        </p:nvSpPr>
        <p:spPr>
          <a:xfrm>
            <a:off x="1100602" y="5420586"/>
            <a:ext cx="1800493" cy="369332"/>
          </a:xfrm>
          <a:prstGeom prst="rect">
            <a:avLst/>
          </a:prstGeom>
          <a:noFill/>
        </p:spPr>
        <p:txBody>
          <a:bodyPr wrap="none" rtlCol="0">
            <a:spAutoFit/>
          </a:bodyPr>
          <a:lstStyle/>
          <a:p>
            <a:r>
              <a:rPr kumimoji="1" lang="ja-JP" altLang="en-US" dirty="0"/>
              <a:t>①メタセコイア</a:t>
            </a:r>
          </a:p>
        </p:txBody>
      </p:sp>
      <p:pic>
        <p:nvPicPr>
          <p:cNvPr id="54" name="linkimage">
            <a:extLst>
              <a:ext uri="{FF2B5EF4-FFF2-40B4-BE49-F238E27FC236}">
                <a16:creationId xmlns:a16="http://schemas.microsoft.com/office/drawing/2014/main" id="{0F0F1003-D187-413F-98D3-89B393EB975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692883" y="5797829"/>
            <a:ext cx="657694" cy="985838"/>
          </a:xfrm>
          <a:prstGeom prst="rect">
            <a:avLst/>
          </a:prstGeom>
          <a:noFill/>
          <a:extLst>
            <a:ext uri="{909E8E84-426E-40DD-AFC4-6F175D3DCCD1}">
              <a14:hiddenFill xmlns:a14="http://schemas.microsoft.com/office/drawing/2010/main">
                <a:solidFill>
                  <a:srgbClr val="FFFFFF"/>
                </a:solidFill>
              </a14:hiddenFill>
            </a:ext>
          </a:extLst>
        </p:spPr>
      </p:pic>
      <p:pic>
        <p:nvPicPr>
          <p:cNvPr id="55" name="図 54">
            <a:extLst>
              <a:ext uri="{FF2B5EF4-FFF2-40B4-BE49-F238E27FC236}">
                <a16:creationId xmlns:a16="http://schemas.microsoft.com/office/drawing/2014/main" id="{000D7ECA-1E1C-4E18-9A5C-F6C440F3D2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4888" y="5806539"/>
            <a:ext cx="1415143" cy="943428"/>
          </a:xfrm>
          <a:prstGeom prst="rect">
            <a:avLst/>
          </a:prstGeom>
        </p:spPr>
      </p:pic>
      <p:sp>
        <p:nvSpPr>
          <p:cNvPr id="57" name="正方形/長方形 56">
            <a:extLst>
              <a:ext uri="{FF2B5EF4-FFF2-40B4-BE49-F238E27FC236}">
                <a16:creationId xmlns:a16="http://schemas.microsoft.com/office/drawing/2014/main" id="{E3527A8E-62E8-489F-B719-4E1E38E4DF2C}"/>
              </a:ext>
            </a:extLst>
          </p:cNvPr>
          <p:cNvSpPr/>
          <p:nvPr/>
        </p:nvSpPr>
        <p:spPr>
          <a:xfrm>
            <a:off x="662053" y="5418012"/>
            <a:ext cx="5521771" cy="1739013"/>
          </a:xfrm>
          <a:prstGeom prst="rect">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CE8F7611-94AC-4A1F-A05E-D0B2BBA4BE0E}"/>
              </a:ext>
            </a:extLst>
          </p:cNvPr>
          <p:cNvSpPr txBox="1"/>
          <p:nvPr/>
        </p:nvSpPr>
        <p:spPr>
          <a:xfrm>
            <a:off x="3635143" y="5451960"/>
            <a:ext cx="2031325" cy="369332"/>
          </a:xfrm>
          <a:prstGeom prst="rect">
            <a:avLst/>
          </a:prstGeom>
          <a:noFill/>
        </p:spPr>
        <p:txBody>
          <a:bodyPr wrap="none" rtlCol="0">
            <a:spAutoFit/>
          </a:bodyPr>
          <a:lstStyle/>
          <a:p>
            <a:r>
              <a:rPr kumimoji="1" lang="ja-JP" altLang="en-US" dirty="0"/>
              <a:t>②地震動軌跡模型</a:t>
            </a:r>
          </a:p>
        </p:txBody>
      </p:sp>
      <p:pic>
        <p:nvPicPr>
          <p:cNvPr id="6" name="図 5">
            <a:extLst>
              <a:ext uri="{FF2B5EF4-FFF2-40B4-BE49-F238E27FC236}">
                <a16:creationId xmlns:a16="http://schemas.microsoft.com/office/drawing/2014/main" id="{62772A2F-B167-41E3-95EC-A86B7BA6D6FE}"/>
              </a:ext>
            </a:extLst>
          </p:cNvPr>
          <p:cNvPicPr>
            <a:picLocks noChangeAspect="1"/>
          </p:cNvPicPr>
          <p:nvPr/>
        </p:nvPicPr>
        <p:blipFill>
          <a:blip r:embed="rId10"/>
          <a:stretch>
            <a:fillRect/>
          </a:stretch>
        </p:blipFill>
        <p:spPr>
          <a:xfrm>
            <a:off x="338938" y="2885065"/>
            <a:ext cx="1782001" cy="1188000"/>
          </a:xfrm>
          <a:prstGeom prst="rect">
            <a:avLst/>
          </a:prstGeom>
        </p:spPr>
      </p:pic>
    </p:spTree>
    <p:extLst>
      <p:ext uri="{BB962C8B-B14F-4D97-AF65-F5344CB8AC3E}">
        <p14:creationId xmlns:p14="http://schemas.microsoft.com/office/powerpoint/2010/main" val="143264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20">
            <a:extLst>
              <a:ext uri="{FF2B5EF4-FFF2-40B4-BE49-F238E27FC236}">
                <a16:creationId xmlns:a16="http://schemas.microsoft.com/office/drawing/2014/main" id="{215BBC99-4146-40EA-8EB6-0009D97A847F}"/>
              </a:ext>
            </a:extLst>
          </p:cNvPr>
          <p:cNvSpPr/>
          <p:nvPr/>
        </p:nvSpPr>
        <p:spPr>
          <a:xfrm>
            <a:off x="6289138" y="6420942"/>
            <a:ext cx="447675" cy="400050"/>
          </a:xfrm>
          <a:prstGeom prst="ellipse">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1" name="正方形/長方形 528">
            <a:extLst>
              <a:ext uri="{FF2B5EF4-FFF2-40B4-BE49-F238E27FC236}">
                <a16:creationId xmlns:a16="http://schemas.microsoft.com/office/drawing/2014/main" id="{A8C3CF68-AD9E-4477-8059-29015CF93DB7}"/>
              </a:ext>
            </a:extLst>
          </p:cNvPr>
          <p:cNvSpPr>
            <a:spLocks noChangeArrowheads="1"/>
          </p:cNvSpPr>
          <p:nvPr/>
        </p:nvSpPr>
        <p:spPr bwMode="auto">
          <a:xfrm>
            <a:off x="282394" y="8425737"/>
            <a:ext cx="1427681" cy="781431"/>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ja-JP" altLang="en-US" dirty="0">
                <a:latin typeface="Arial" panose="020B0604020202020204" pitchFamily="34" charset="0"/>
              </a:rPr>
              <a:t>ボニナイト（無人岩）</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4" name="円形吹き出し 13">
            <a:extLst>
              <a:ext uri="{FF2B5EF4-FFF2-40B4-BE49-F238E27FC236}">
                <a16:creationId xmlns:a16="http://schemas.microsoft.com/office/drawing/2014/main" id="{D3FA7008-1534-4FEC-A495-BBDBF054D9FD}"/>
              </a:ext>
            </a:extLst>
          </p:cNvPr>
          <p:cNvSpPr>
            <a:spLocks noChangeArrowheads="1"/>
          </p:cNvSpPr>
          <p:nvPr/>
        </p:nvSpPr>
        <p:spPr bwMode="auto">
          <a:xfrm>
            <a:off x="2040599" y="7715881"/>
            <a:ext cx="3398670" cy="1125562"/>
          </a:xfrm>
          <a:prstGeom prst="wedgeEllipseCallout">
            <a:avLst>
              <a:gd name="adj1" fmla="val 47194"/>
              <a:gd name="adj2" fmla="val -65475"/>
            </a:avLst>
          </a:prstGeom>
          <a:ln/>
          <a:extLst>
            <a:ext uri="{91240B29-F687-4F45-9708-019B960494DF}">
              <a14:hiddenLine xmlns:a14="http://schemas.microsoft.com/office/drawing/2010/main" w="25400">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vert="horz" wrap="square" lIns="36000" tIns="144000" rIns="36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Arial" panose="020B0604020202020204" pitchFamily="34" charset="0"/>
              </a:rPr>
              <a:t>東京都出身の人物です。</a:t>
            </a:r>
            <a:endParaRPr kumimoji="0" lang="en-US" altLang="ja-JP"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solidFill>
                  <a:schemeClr val="tx1"/>
                </a:solidFill>
                <a:latin typeface="Arial" panose="020B0604020202020204" pitchFamily="34" charset="0"/>
              </a:rPr>
              <a:t>何をした</a:t>
            </a:r>
            <a:r>
              <a:rPr kumimoji="0" lang="ja-JP" altLang="en-US" sz="1400" b="0" i="0" u="none" strike="noStrike" cap="none" normalizeH="0" baseline="0" dirty="0">
                <a:ln>
                  <a:noFill/>
                </a:ln>
                <a:solidFill>
                  <a:schemeClr val="tx1"/>
                </a:solidFill>
                <a:effectLst/>
                <a:latin typeface="Arial" panose="020B0604020202020204" pitchFamily="34" charset="0"/>
              </a:rPr>
              <a:t>人物か見てみよう！</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76" name="正方形/長方形 75">
            <a:extLst>
              <a:ext uri="{FF2B5EF4-FFF2-40B4-BE49-F238E27FC236}">
                <a16:creationId xmlns:a16="http://schemas.microsoft.com/office/drawing/2014/main" id="{723D38FB-A9C6-49BF-863A-63B3949D0A12}"/>
              </a:ext>
            </a:extLst>
          </p:cNvPr>
          <p:cNvSpPr/>
          <p:nvPr/>
        </p:nvSpPr>
        <p:spPr>
          <a:xfrm>
            <a:off x="0" y="698831"/>
            <a:ext cx="6840000" cy="17176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7" name="楕円 66">
            <a:extLst>
              <a:ext uri="{FF2B5EF4-FFF2-40B4-BE49-F238E27FC236}">
                <a16:creationId xmlns:a16="http://schemas.microsoft.com/office/drawing/2014/main" id="{6C682C57-75DF-4787-8539-7B3C69FF5FE9}"/>
              </a:ext>
            </a:extLst>
          </p:cNvPr>
          <p:cNvSpPr/>
          <p:nvPr/>
        </p:nvSpPr>
        <p:spPr>
          <a:xfrm>
            <a:off x="261688" y="6038206"/>
            <a:ext cx="157963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ステップアップ</a:t>
            </a:r>
          </a:p>
        </p:txBody>
      </p:sp>
      <p:cxnSp>
        <p:nvCxnSpPr>
          <p:cNvPr id="74" name="直線コネクタ 73">
            <a:extLst>
              <a:ext uri="{FF2B5EF4-FFF2-40B4-BE49-F238E27FC236}">
                <a16:creationId xmlns:a16="http://schemas.microsoft.com/office/drawing/2014/main" id="{0B1BAE99-D590-4E5F-B030-B30657E19B98}"/>
              </a:ext>
            </a:extLst>
          </p:cNvPr>
          <p:cNvCxnSpPr/>
          <p:nvPr/>
        </p:nvCxnSpPr>
        <p:spPr>
          <a:xfrm>
            <a:off x="0" y="5906814"/>
            <a:ext cx="684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4A1B8078-6561-4E32-9251-1C05133AA519}"/>
              </a:ext>
            </a:extLst>
          </p:cNvPr>
          <p:cNvSpPr txBox="1"/>
          <p:nvPr/>
        </p:nvSpPr>
        <p:spPr>
          <a:xfrm>
            <a:off x="1961097" y="1033449"/>
            <a:ext cx="4723766" cy="1261884"/>
          </a:xfrm>
          <a:prstGeom prst="rect">
            <a:avLst/>
          </a:prstGeom>
          <a:noFill/>
        </p:spPr>
        <p:txBody>
          <a:bodyPr wrap="square" rtlCol="0">
            <a:spAutoFit/>
          </a:bodyPr>
          <a:lstStyle/>
          <a:p>
            <a:r>
              <a:rPr kumimoji="1" lang="ja-JP" altLang="en-US" sz="1600" b="1" dirty="0"/>
              <a:t>オガサワラオオコウモリ</a:t>
            </a:r>
            <a:endParaRPr kumimoji="1" lang="en-US" altLang="ja-JP" sz="1600" b="1" dirty="0"/>
          </a:p>
          <a:p>
            <a:r>
              <a:rPr kumimoji="1" lang="ja-JP" altLang="en-US" sz="1200" dirty="0"/>
              <a:t>世界でも小笠原諸島のみに分布する大型のコウモリ類です。絶滅危惧種、天然記念物、固有種とあらゆる珍しい生き物の肩書を持つ貴重な種です。近縁種は琉球列島に分布するクビワオオコウモリであることが近年明らかにされました。おそらく祖先が小笠原諸島に飛来、定着して分化したものであると考えられています。</a:t>
            </a:r>
          </a:p>
        </p:txBody>
      </p:sp>
      <p:sp>
        <p:nvSpPr>
          <p:cNvPr id="77" name="正方形/長方形 76">
            <a:extLst>
              <a:ext uri="{FF2B5EF4-FFF2-40B4-BE49-F238E27FC236}">
                <a16:creationId xmlns:a16="http://schemas.microsoft.com/office/drawing/2014/main" id="{B9E77655-A81C-4045-8720-2B3EB6BF1AA6}"/>
              </a:ext>
            </a:extLst>
          </p:cNvPr>
          <p:cNvSpPr/>
          <p:nvPr/>
        </p:nvSpPr>
        <p:spPr>
          <a:xfrm>
            <a:off x="-1238" y="2450475"/>
            <a:ext cx="6840000" cy="16611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59" name="テキスト ボックス 58">
            <a:extLst>
              <a:ext uri="{FF2B5EF4-FFF2-40B4-BE49-F238E27FC236}">
                <a16:creationId xmlns:a16="http://schemas.microsoft.com/office/drawing/2014/main" id="{B8B5593B-B3A4-4F68-B264-0342D6882DCF}"/>
              </a:ext>
            </a:extLst>
          </p:cNvPr>
          <p:cNvSpPr txBox="1"/>
          <p:nvPr/>
        </p:nvSpPr>
        <p:spPr>
          <a:xfrm>
            <a:off x="1993369" y="2756482"/>
            <a:ext cx="4832661" cy="1077218"/>
          </a:xfrm>
          <a:prstGeom prst="rect">
            <a:avLst/>
          </a:prstGeom>
          <a:noFill/>
        </p:spPr>
        <p:txBody>
          <a:bodyPr wrap="square" rtlCol="0">
            <a:spAutoFit/>
          </a:bodyPr>
          <a:lstStyle/>
          <a:p>
            <a:r>
              <a:rPr kumimoji="1" lang="ja-JP" altLang="en-US" sz="1600" b="1" dirty="0"/>
              <a:t>メタセコイア</a:t>
            </a:r>
            <a:endParaRPr kumimoji="1" lang="en-US" altLang="ja-JP" sz="1600" b="1" dirty="0"/>
          </a:p>
          <a:p>
            <a:r>
              <a:rPr kumimoji="1" lang="ja-JP" altLang="en-US" sz="1200" dirty="0"/>
              <a:t>この標本は、</a:t>
            </a:r>
            <a:r>
              <a:rPr kumimoji="1" lang="en-US" altLang="ja-JP" sz="1200" dirty="0"/>
              <a:t>1970</a:t>
            </a:r>
            <a:r>
              <a:rPr kumimoji="1" lang="ja-JP" altLang="en-US" sz="1200" dirty="0"/>
              <a:t>年代の高度成長期に、中央自動車道の新設のため河川工事を行なった際に見つかったものです。化石を含む約</a:t>
            </a:r>
            <a:r>
              <a:rPr kumimoji="1" lang="en-US" altLang="ja-JP" sz="1200" dirty="0"/>
              <a:t>200</a:t>
            </a:r>
            <a:r>
              <a:rPr kumimoji="1" lang="ja-JP" altLang="en-US" sz="1200" dirty="0"/>
              <a:t>万年前の上総層群からは、メタセコイアをはじめとするさまざまな絶滅植物に加え、ゾウやシカなどの動物化石も見つかっています。</a:t>
            </a:r>
          </a:p>
        </p:txBody>
      </p:sp>
      <p:sp>
        <p:nvSpPr>
          <p:cNvPr id="78" name="正方形/長方形 77">
            <a:extLst>
              <a:ext uri="{FF2B5EF4-FFF2-40B4-BE49-F238E27FC236}">
                <a16:creationId xmlns:a16="http://schemas.microsoft.com/office/drawing/2014/main" id="{DFF0A944-2174-4710-B74F-DD6AD57F8CA0}"/>
              </a:ext>
            </a:extLst>
          </p:cNvPr>
          <p:cNvSpPr/>
          <p:nvPr/>
        </p:nvSpPr>
        <p:spPr>
          <a:xfrm>
            <a:off x="8121" y="4132014"/>
            <a:ext cx="6840000" cy="17177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0AEBD9E2-CA66-468F-815A-C0D9EEDECB48}"/>
              </a:ext>
            </a:extLst>
          </p:cNvPr>
          <p:cNvSpPr txBox="1"/>
          <p:nvPr/>
        </p:nvSpPr>
        <p:spPr>
          <a:xfrm>
            <a:off x="2040599" y="4282149"/>
            <a:ext cx="4510961" cy="1446550"/>
          </a:xfrm>
          <a:prstGeom prst="rect">
            <a:avLst/>
          </a:prstGeom>
          <a:noFill/>
        </p:spPr>
        <p:txBody>
          <a:bodyPr wrap="square" rtlCol="0">
            <a:spAutoFit/>
          </a:bodyPr>
          <a:lstStyle>
            <a:defPPr>
              <a:defRPr lang="en-US"/>
            </a:defPPr>
            <a:lvl1pPr>
              <a:defRPr kumimoji="1" sz="1600" b="1"/>
            </a:lvl1pPr>
          </a:lstStyle>
          <a:p>
            <a:r>
              <a:rPr lang="zh-TW" altLang="en-US" dirty="0">
                <a:latin typeface="Yu Gothic Medium" panose="020B0500000000000000" pitchFamily="50" charset="-128"/>
                <a:ea typeface="Yu Gothic Medium" panose="020B0500000000000000" pitchFamily="50" charset="-128"/>
              </a:rPr>
              <a:t>地震動軌跡模型</a:t>
            </a:r>
            <a:endParaRPr lang="en-US" altLang="zh-TW" dirty="0">
              <a:latin typeface="Yu Gothic Medium" panose="020B0500000000000000" pitchFamily="50" charset="-128"/>
              <a:ea typeface="Yu Gothic Medium" panose="020B0500000000000000" pitchFamily="50" charset="-128"/>
            </a:endParaRPr>
          </a:p>
          <a:p>
            <a:r>
              <a:rPr lang="ja-JP" altLang="en-US" sz="1200" b="0" dirty="0"/>
              <a:t>本郷（現在の東京大学構内）で観測された</a:t>
            </a:r>
            <a:r>
              <a:rPr lang="en-US" altLang="ja-JP" sz="1200" b="0" dirty="0"/>
              <a:t>1887</a:t>
            </a:r>
            <a:r>
              <a:rPr lang="ja-JP" altLang="en-US" sz="1200" b="0" dirty="0"/>
              <a:t>年</a:t>
            </a:r>
            <a:r>
              <a:rPr lang="en-US" altLang="ja-JP" sz="1200" b="0" dirty="0"/>
              <a:t>1</a:t>
            </a:r>
            <a:r>
              <a:rPr lang="ja-JP" altLang="en-US" sz="1200" b="0" dirty="0"/>
              <a:t>月</a:t>
            </a:r>
            <a:r>
              <a:rPr lang="en-US" altLang="ja-JP" sz="1200" b="0" dirty="0"/>
              <a:t>15</a:t>
            </a:r>
            <a:r>
              <a:rPr lang="ja-JP" altLang="en-US" sz="1200" b="0" dirty="0"/>
              <a:t>日に東京都・神奈川県付近で起きたとされる地震による地面の揺れを、</a:t>
            </a:r>
            <a:r>
              <a:rPr lang="en-US" altLang="ja-JP" sz="1200" b="0" dirty="0"/>
              <a:t>50</a:t>
            </a:r>
            <a:r>
              <a:rPr lang="ja-JP" altLang="en-US" sz="1200" b="0" dirty="0"/>
              <a:t>倍に拡大した模型です。帝国大学理科大学（現在の東京大学）で世界初の地震学教授となった関谷清景によって、考え出されました。</a:t>
            </a:r>
            <a:r>
              <a:rPr lang="en-US" altLang="ja-JP" sz="1200" b="0" dirty="0"/>
              <a:t>3</a:t>
            </a:r>
            <a:r>
              <a:rPr lang="ja-JP" altLang="en-US" sz="1200" b="0" dirty="0"/>
              <a:t>次元的に地面の揺れを把握することができる理科教材として、海外にも輸出されました。</a:t>
            </a:r>
          </a:p>
        </p:txBody>
      </p:sp>
      <p:sp>
        <p:nvSpPr>
          <p:cNvPr id="64" name="正方形/長方形 63">
            <a:extLst>
              <a:ext uri="{FF2B5EF4-FFF2-40B4-BE49-F238E27FC236}">
                <a16:creationId xmlns:a16="http://schemas.microsoft.com/office/drawing/2014/main" id="{CDAC4FD3-9334-4DB5-BE10-45A258846478}"/>
              </a:ext>
            </a:extLst>
          </p:cNvPr>
          <p:cNvSpPr/>
          <p:nvPr/>
        </p:nvSpPr>
        <p:spPr>
          <a:xfrm>
            <a:off x="0" y="0"/>
            <a:ext cx="6858000" cy="64851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latin typeface="07やさしさゴシック" panose="02000600000000000000" pitchFamily="50" charset="-128"/>
                <a:ea typeface="07やさしさゴシック" panose="02000600000000000000" pitchFamily="50" charset="-128"/>
              </a:rPr>
              <a:t>解説</a:t>
            </a:r>
          </a:p>
        </p:txBody>
      </p:sp>
      <p:pic>
        <p:nvPicPr>
          <p:cNvPr id="80" name="linkimage">
            <a:extLst>
              <a:ext uri="{FF2B5EF4-FFF2-40B4-BE49-F238E27FC236}">
                <a16:creationId xmlns:a16="http://schemas.microsoft.com/office/drawing/2014/main" id="{56CAAD5C-D3DC-4599-ADA9-1238AB12D5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782" y="1120890"/>
            <a:ext cx="1426282" cy="952500"/>
          </a:xfrm>
          <a:prstGeom prst="rect">
            <a:avLst/>
          </a:prstGeom>
          <a:noFill/>
          <a:extLst>
            <a:ext uri="{909E8E84-426E-40DD-AFC4-6F175D3DCCD1}">
              <a14:hiddenFill xmlns:a14="http://schemas.microsoft.com/office/drawing/2010/main">
                <a:solidFill>
                  <a:srgbClr val="FFFFFF"/>
                </a:solidFill>
              </a14:hiddenFill>
            </a:ext>
          </a:extLst>
        </p:spPr>
      </p:pic>
      <p:pic>
        <p:nvPicPr>
          <p:cNvPr id="81" name="linkimage">
            <a:extLst>
              <a:ext uri="{FF2B5EF4-FFF2-40B4-BE49-F238E27FC236}">
                <a16:creationId xmlns:a16="http://schemas.microsoft.com/office/drawing/2014/main" id="{E0ACD696-A727-4BAA-B532-0FBA6C5700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091" y="2802172"/>
            <a:ext cx="657225" cy="985838"/>
          </a:xfrm>
          <a:prstGeom prst="rect">
            <a:avLst/>
          </a:prstGeom>
          <a:noFill/>
          <a:extLst>
            <a:ext uri="{909E8E84-426E-40DD-AFC4-6F175D3DCCD1}">
              <a14:hiddenFill xmlns:a14="http://schemas.microsoft.com/office/drawing/2010/main">
                <a:solidFill>
                  <a:srgbClr val="FFFFFF"/>
                </a:solidFill>
              </a14:hiddenFill>
            </a:ext>
          </a:extLst>
        </p:spPr>
      </p:pic>
      <p:pic>
        <p:nvPicPr>
          <p:cNvPr id="83" name="図 82">
            <a:extLst>
              <a:ext uri="{FF2B5EF4-FFF2-40B4-BE49-F238E27FC236}">
                <a16:creationId xmlns:a16="http://schemas.microsoft.com/office/drawing/2014/main" id="{FF570E1E-AF9F-4A38-A5C6-4A25EC127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05" y="4434014"/>
            <a:ext cx="1415143" cy="939361"/>
          </a:xfrm>
          <a:prstGeom prst="rect">
            <a:avLst/>
          </a:prstGeom>
        </p:spPr>
      </p:pic>
      <p:pic>
        <p:nvPicPr>
          <p:cNvPr id="56" name="図 55">
            <a:extLst>
              <a:ext uri="{FF2B5EF4-FFF2-40B4-BE49-F238E27FC236}">
                <a16:creationId xmlns:a16="http://schemas.microsoft.com/office/drawing/2014/main" id="{D479A4C9-9F05-4CFC-8927-2884326780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34" y="7206221"/>
            <a:ext cx="1705999" cy="1137333"/>
          </a:xfrm>
          <a:prstGeom prst="rect">
            <a:avLst/>
          </a:prstGeom>
        </p:spPr>
      </p:pic>
      <p:pic>
        <p:nvPicPr>
          <p:cNvPr id="2" name="図 1">
            <a:extLst>
              <a:ext uri="{FF2B5EF4-FFF2-40B4-BE49-F238E27FC236}">
                <a16:creationId xmlns:a16="http://schemas.microsoft.com/office/drawing/2014/main" id="{2B211EA9-C6D0-4645-9914-4E88426FFB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915" y="6528703"/>
            <a:ext cx="1236645" cy="1853643"/>
          </a:xfrm>
          <a:prstGeom prst="rect">
            <a:avLst/>
          </a:prstGeom>
        </p:spPr>
      </p:pic>
      <p:sp>
        <p:nvSpPr>
          <p:cNvPr id="71" name="吹き出し: 円形 70">
            <a:extLst>
              <a:ext uri="{FF2B5EF4-FFF2-40B4-BE49-F238E27FC236}">
                <a16:creationId xmlns:a16="http://schemas.microsoft.com/office/drawing/2014/main" id="{F9F38295-A7CA-4BBA-8CA6-F9A7D5543AD8}"/>
              </a:ext>
            </a:extLst>
          </p:cNvPr>
          <p:cNvSpPr/>
          <p:nvPr/>
        </p:nvSpPr>
        <p:spPr>
          <a:xfrm>
            <a:off x="1777637" y="6538187"/>
            <a:ext cx="3192845" cy="1125562"/>
          </a:xfrm>
          <a:prstGeom prst="wedgeEllipseCallout">
            <a:avLst>
              <a:gd name="adj1" fmla="val -51549"/>
              <a:gd name="adj2" fmla="val 42945"/>
            </a:avLst>
          </a:prstGeom>
          <a:ln/>
          <a:extLst>
            <a:ext uri="{91240B29-F687-4F45-9708-019B960494DF}">
              <a14:hiddenLine xmlns:a14="http://schemas.microsoft.com/office/drawing/2010/main" w="25400">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vert="horz" wrap="square" lIns="36000" tIns="144000" rIns="36000" bIns="72000" numCol="1" anchor="ctr" anchorCtr="0" compatLnSpc="1">
            <a:prstTxWarp prst="textNoShape">
              <a:avLst/>
            </a:prstTxWarp>
          </a:bodyPr>
          <a:lstStyle/>
          <a:p>
            <a:pPr defTabSz="914400" eaLnBrk="0" fontAlgn="base" hangingPunct="0">
              <a:spcBef>
                <a:spcPct val="0"/>
              </a:spcBef>
              <a:spcAft>
                <a:spcPct val="0"/>
              </a:spcAft>
            </a:pPr>
            <a:r>
              <a:rPr lang="ja-JP" altLang="en-US" sz="1400" dirty="0">
                <a:solidFill>
                  <a:schemeClr val="tx1"/>
                </a:solidFill>
                <a:latin typeface="Arial" panose="020B0604020202020204" pitchFamily="34" charset="0"/>
              </a:rPr>
              <a:t>東京都の石に指定されています。（日本地質学会）</a:t>
            </a:r>
            <a:endParaRPr lang="ja-JP" altLang="ja-JP" sz="1400" dirty="0">
              <a:solidFill>
                <a:schemeClr val="tx1"/>
              </a:solidFill>
              <a:latin typeface="Arial" panose="020B0604020202020204" pitchFamily="34" charset="0"/>
            </a:endParaRPr>
          </a:p>
        </p:txBody>
      </p:sp>
      <p:sp>
        <p:nvSpPr>
          <p:cNvPr id="50" name="正方形/長方形 524">
            <a:extLst>
              <a:ext uri="{FF2B5EF4-FFF2-40B4-BE49-F238E27FC236}">
                <a16:creationId xmlns:a16="http://schemas.microsoft.com/office/drawing/2014/main" id="{8FD284FF-8C93-4932-AAB3-C602108AE5BD}"/>
              </a:ext>
            </a:extLst>
          </p:cNvPr>
          <p:cNvSpPr>
            <a:spLocks noChangeArrowheads="1"/>
          </p:cNvSpPr>
          <p:nvPr/>
        </p:nvSpPr>
        <p:spPr bwMode="auto">
          <a:xfrm>
            <a:off x="5252882" y="8415351"/>
            <a:ext cx="1390650" cy="457200"/>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ja-JP" altLang="en-US" dirty="0">
                <a:latin typeface="Arial" panose="020B0604020202020204" pitchFamily="34" charset="0"/>
              </a:rPr>
              <a:t>湯川秀樹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08985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1902</TotalTime>
  <Words>383</Words>
  <PresentationFormat>A4 210 x 297 mm</PresentationFormat>
  <Paragraphs>40</Paragraphs>
  <Slides>2</Slides>
  <Notes>0</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15" baseType="lpstr">
      <vt:lpstr>07やさしさゴシック</vt:lpstr>
      <vt:lpstr>ＭＳ 明朝</vt:lpstr>
      <vt:lpstr>Yu Gothic Medium</vt:lpstr>
      <vt:lpstr>メイリオ</vt:lpstr>
      <vt:lpstr>游ゴシック</vt:lpstr>
      <vt:lpstr>游ゴシック Light</vt:lpstr>
      <vt:lpstr>Arial</vt:lpstr>
      <vt:lpstr>Calibri</vt:lpstr>
      <vt:lpstr>Calibri Light</vt:lpstr>
      <vt:lpstr>Century</vt:lpstr>
      <vt:lpstr>Times New Roman</vt:lpstr>
      <vt:lpstr>Office テーマ</vt:lpstr>
      <vt:lpstr>Acrobat Document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2022-01-07T07:59:08Z</cp:lastPrinted>
  <dcterms:created xsi:type="dcterms:W3CDTF">2021-07-15T05:07:39Z</dcterms:created>
  <dcterms:modified xsi:type="dcterms:W3CDTF">2022-03-01T01:35:50Z</dcterms:modified>
</cp:coreProperties>
</file>